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rawings/vmlDrawing1.vml" ContentType="application/vnd.openxmlformats-officedocument.vmlDrawing"/>
  <Override PartName="/ppt/drawings/vmlDrawing2.vml" ContentType="application/vnd.openxmlformats-officedocument.vmlDrawing"/>
  <Override PartName="/ppt/embeddings/oleObject1.bin" ContentType="application/vnd.openxmlformats-officedocument.oleObject"/>
  <Override PartName="/ppt/embeddings/oleObject2.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60"/>
  </p:notesMasterIdLst>
  <p:handoutMasterIdLst>
    <p:handoutMasterId r:id="rId61"/>
  </p:handoutMasterIdLst>
  <p:sldIdLst>
    <p:sldId id="256" r:id="rId5"/>
    <p:sldId id="257" r:id="rId6"/>
    <p:sldId id="258" r:id="rId7"/>
    <p:sldId id="349" r:id="rId8"/>
    <p:sldId id="259" r:id="rId9"/>
    <p:sldId id="351" r:id="rId10"/>
    <p:sldId id="260" r:id="rId11"/>
    <p:sldId id="348" r:id="rId12"/>
    <p:sldId id="261" r:id="rId13"/>
    <p:sldId id="262" r:id="rId14"/>
    <p:sldId id="263" r:id="rId15"/>
    <p:sldId id="264" r:id="rId16"/>
    <p:sldId id="352" r:id="rId17"/>
    <p:sldId id="353" r:id="rId18"/>
    <p:sldId id="354" r:id="rId19"/>
    <p:sldId id="355"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303" r:id="rId38"/>
    <p:sldId id="304"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 id="319" r:id="rId53"/>
    <p:sldId id="350" r:id="rId54"/>
    <p:sldId id="318" r:id="rId55"/>
    <p:sldId id="356" r:id="rId56"/>
    <p:sldId id="357" r:id="rId57"/>
    <p:sldId id="358" r:id="rId58"/>
    <p:sldId id="359"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93" autoAdjust="0"/>
    <p:restoredTop sz="94660"/>
  </p:normalViewPr>
  <p:slideViewPr>
    <p:cSldViewPr snapToGrid="0" showGuides="1">
      <p:cViewPr varScale="1">
        <p:scale>
          <a:sx n="148" d="100"/>
          <a:sy n="148" d="100"/>
        </p:scale>
        <p:origin x="100" y="4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s>
</file>

<file path=ppt/diagrams/_rels/data2.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ADF431-F229-4DBC-832E-C33EB029A456}" type="doc">
      <dgm:prSet loTypeId="urn:microsoft.com/office/officeart/2005/8/layout/hList7#1" loCatId="list" qsTypeId="urn:microsoft.com/office/officeart/2005/8/quickstyle/simple1" qsCatId="simple" csTypeId="urn:microsoft.com/office/officeart/2005/8/colors/accent1_2" csCatId="accent1" phldr="1"/>
      <dgm:spPr/>
      <dgm:t>
        <a:bodyPr/>
        <a:lstStyle/>
        <a:p>
          <a:endParaRPr lang="en-US"/>
        </a:p>
      </dgm:t>
    </dgm:pt>
    <dgm:pt modelId="{92F66CC5-D21A-4D4D-A6C3-ED6BAF3DCBE3}">
      <dgm:prSet/>
      <dgm:spPr>
        <a:solidFill>
          <a:schemeClr val="accent2">
            <a:lumMod val="20000"/>
            <a:lumOff val="80000"/>
          </a:schemeClr>
        </a:solidFill>
      </dgm:spPr>
      <dgm:t>
        <a:bodyPr/>
        <a:lstStyle/>
        <a:p>
          <a:pPr rtl="0"/>
          <a:r>
            <a:rPr lang="en-US" baseline="0" dirty="0">
              <a:solidFill>
                <a:schemeClr val="accent6">
                  <a:lumMod val="75000"/>
                </a:schemeClr>
              </a:solidFill>
            </a:rPr>
            <a:t>29% of projects succeed</a:t>
          </a:r>
        </a:p>
      </dgm:t>
    </dgm:pt>
    <dgm:pt modelId="{DECBB02E-4014-4DDF-BA6B-8DCA58288A46}" type="parTrans" cxnId="{8ABC83CD-15B8-43D0-941E-FA4ADD944C41}">
      <dgm:prSet/>
      <dgm:spPr/>
      <dgm:t>
        <a:bodyPr/>
        <a:lstStyle/>
        <a:p>
          <a:endParaRPr lang="en-US"/>
        </a:p>
      </dgm:t>
    </dgm:pt>
    <dgm:pt modelId="{55B59716-B11B-4278-965D-4FF7D911A56B}" type="sibTrans" cxnId="{8ABC83CD-15B8-43D0-941E-FA4ADD944C41}">
      <dgm:prSet/>
      <dgm:spPr/>
      <dgm:t>
        <a:bodyPr/>
        <a:lstStyle/>
        <a:p>
          <a:endParaRPr lang="en-US"/>
        </a:p>
      </dgm:t>
    </dgm:pt>
    <dgm:pt modelId="{0FB2089B-EF1E-4609-A5EC-10115C1DAD69}">
      <dgm:prSet/>
      <dgm:spPr>
        <a:solidFill>
          <a:schemeClr val="accent2">
            <a:lumMod val="20000"/>
            <a:lumOff val="80000"/>
          </a:schemeClr>
        </a:solidFill>
      </dgm:spPr>
      <dgm:t>
        <a:bodyPr/>
        <a:lstStyle/>
        <a:p>
          <a:pPr rtl="0"/>
          <a:r>
            <a:rPr lang="en-US" baseline="0" dirty="0">
              <a:solidFill>
                <a:schemeClr val="accent6">
                  <a:lumMod val="75000"/>
                </a:schemeClr>
              </a:solidFill>
            </a:rPr>
            <a:t>A 100% improvement from 1994</a:t>
          </a:r>
        </a:p>
      </dgm:t>
    </dgm:pt>
    <dgm:pt modelId="{BDFC7F41-9218-48DA-90C7-45100815BC3F}" type="parTrans" cxnId="{3C184573-88E0-4261-ADDA-1983C4B8A492}">
      <dgm:prSet/>
      <dgm:spPr/>
      <dgm:t>
        <a:bodyPr/>
        <a:lstStyle/>
        <a:p>
          <a:endParaRPr lang="en-US"/>
        </a:p>
      </dgm:t>
    </dgm:pt>
    <dgm:pt modelId="{8B47F103-4366-4752-B60A-A9B1F3D126A6}" type="sibTrans" cxnId="{3C184573-88E0-4261-ADDA-1983C4B8A492}">
      <dgm:prSet/>
      <dgm:spPr/>
      <dgm:t>
        <a:bodyPr/>
        <a:lstStyle/>
        <a:p>
          <a:endParaRPr lang="en-US"/>
        </a:p>
      </dgm:t>
    </dgm:pt>
    <dgm:pt modelId="{8A7B4CF1-E6C8-48C3-9E50-50FD43D72D18}">
      <dgm:prSet/>
      <dgm:spPr>
        <a:solidFill>
          <a:schemeClr val="accent1">
            <a:lumMod val="20000"/>
            <a:lumOff val="80000"/>
          </a:schemeClr>
        </a:solidFill>
      </dgm:spPr>
      <dgm:t>
        <a:bodyPr/>
        <a:lstStyle/>
        <a:p>
          <a:pPr rtl="0"/>
          <a:r>
            <a:rPr lang="en-US" baseline="0" dirty="0">
              <a:solidFill>
                <a:schemeClr val="tx1"/>
              </a:solidFill>
            </a:rPr>
            <a:t>19% fail completely</a:t>
          </a:r>
        </a:p>
      </dgm:t>
    </dgm:pt>
    <dgm:pt modelId="{C61B4508-581F-4DC4-ADFC-4B6A84D38DEB}" type="parTrans" cxnId="{309CE991-8763-42E5-A0E9-FE4D2036E50F}">
      <dgm:prSet/>
      <dgm:spPr/>
      <dgm:t>
        <a:bodyPr/>
        <a:lstStyle/>
        <a:p>
          <a:endParaRPr lang="en-US"/>
        </a:p>
      </dgm:t>
    </dgm:pt>
    <dgm:pt modelId="{6F6C5ED0-D067-49D6-9944-3199E5786E97}" type="sibTrans" cxnId="{309CE991-8763-42E5-A0E9-FE4D2036E50F}">
      <dgm:prSet/>
      <dgm:spPr/>
      <dgm:t>
        <a:bodyPr/>
        <a:lstStyle/>
        <a:p>
          <a:endParaRPr lang="en-US"/>
        </a:p>
      </dgm:t>
    </dgm:pt>
    <dgm:pt modelId="{56200BA8-3181-4162-812C-240EE1C0553C}">
      <dgm:prSet/>
      <dgm:spPr>
        <a:solidFill>
          <a:schemeClr val="accent1">
            <a:lumMod val="20000"/>
            <a:lumOff val="80000"/>
          </a:schemeClr>
        </a:solidFill>
      </dgm:spPr>
      <dgm:t>
        <a:bodyPr/>
        <a:lstStyle/>
        <a:p>
          <a:pPr rtl="0"/>
          <a:r>
            <a:rPr lang="en-US" baseline="0" dirty="0">
              <a:solidFill>
                <a:schemeClr val="tx1"/>
              </a:solidFill>
            </a:rPr>
            <a:t>Down from 31% in 1994</a:t>
          </a:r>
        </a:p>
      </dgm:t>
    </dgm:pt>
    <dgm:pt modelId="{47F72AB3-4CEF-4B23-A8B5-E7D54039A022}" type="parTrans" cxnId="{C59B9A03-7BF7-4D1C-B0FE-A86758B9EB1B}">
      <dgm:prSet/>
      <dgm:spPr/>
      <dgm:t>
        <a:bodyPr/>
        <a:lstStyle/>
        <a:p>
          <a:endParaRPr lang="en-US"/>
        </a:p>
      </dgm:t>
    </dgm:pt>
    <dgm:pt modelId="{63EADE8A-5B80-4BE1-B126-F44025EFD0FD}" type="sibTrans" cxnId="{C59B9A03-7BF7-4D1C-B0FE-A86758B9EB1B}">
      <dgm:prSet/>
      <dgm:spPr/>
      <dgm:t>
        <a:bodyPr/>
        <a:lstStyle/>
        <a:p>
          <a:endParaRPr lang="en-US"/>
        </a:p>
      </dgm:t>
    </dgm:pt>
    <dgm:pt modelId="{CAD3E92A-DD5C-4C22-BC8E-8968B88E992D}">
      <dgm:prSet/>
      <dgm:spPr>
        <a:solidFill>
          <a:srgbClr val="0099CC"/>
        </a:solidFill>
      </dgm:spPr>
      <dgm:t>
        <a:bodyPr/>
        <a:lstStyle/>
        <a:p>
          <a:pPr rtl="0"/>
          <a:r>
            <a:rPr lang="en-US" dirty="0"/>
            <a:t>52% are challenged </a:t>
          </a:r>
        </a:p>
      </dgm:t>
    </dgm:pt>
    <dgm:pt modelId="{4164876B-90C9-49BF-A4C6-4FC191AADB4C}" type="parTrans" cxnId="{EF6BA61E-931B-4D63-A9C8-DA4090581159}">
      <dgm:prSet/>
      <dgm:spPr/>
      <dgm:t>
        <a:bodyPr/>
        <a:lstStyle/>
        <a:p>
          <a:endParaRPr lang="en-US"/>
        </a:p>
      </dgm:t>
    </dgm:pt>
    <dgm:pt modelId="{B76E2BD3-75A4-42E1-8A48-093555C2E5EE}" type="sibTrans" cxnId="{EF6BA61E-931B-4D63-A9C8-DA4090581159}">
      <dgm:prSet/>
      <dgm:spPr/>
      <dgm:t>
        <a:bodyPr/>
        <a:lstStyle/>
        <a:p>
          <a:endParaRPr lang="en-US"/>
        </a:p>
      </dgm:t>
    </dgm:pt>
    <dgm:pt modelId="{AB779C4F-8FBB-473A-9FFB-E345FBC441D9}">
      <dgm:prSet/>
      <dgm:spPr/>
      <dgm:t>
        <a:bodyPr/>
        <a:lstStyle/>
        <a:p>
          <a:pPr rtl="0"/>
          <a:r>
            <a:rPr lang="en-US" dirty="0"/>
            <a:t>$55 billion total project waste</a:t>
          </a:r>
        </a:p>
      </dgm:t>
    </dgm:pt>
    <dgm:pt modelId="{1EC162D0-3D1D-4FA2-A13F-7874E3F41394}" type="parTrans" cxnId="{04BD5028-8A55-4626-BF91-738C561EC19A}">
      <dgm:prSet/>
      <dgm:spPr/>
      <dgm:t>
        <a:bodyPr/>
        <a:lstStyle/>
        <a:p>
          <a:endParaRPr lang="en-US"/>
        </a:p>
      </dgm:t>
    </dgm:pt>
    <dgm:pt modelId="{3EA4DDF3-5ABF-474A-9EBB-98FCA2669E97}" type="sibTrans" cxnId="{04BD5028-8A55-4626-BF91-738C561EC19A}">
      <dgm:prSet/>
      <dgm:spPr/>
      <dgm:t>
        <a:bodyPr/>
        <a:lstStyle/>
        <a:p>
          <a:endParaRPr lang="en-US"/>
        </a:p>
      </dgm:t>
    </dgm:pt>
    <dgm:pt modelId="{DD60C04F-2153-402C-A867-2FB4B0A33B91}">
      <dgm:prSet/>
      <dgm:spPr/>
      <dgm:t>
        <a:bodyPr/>
        <a:lstStyle/>
        <a:p>
          <a:pPr rtl="0"/>
          <a:r>
            <a:rPr lang="en-US" dirty="0"/>
            <a:t>Up from $38 billion in 2002</a:t>
          </a:r>
        </a:p>
      </dgm:t>
    </dgm:pt>
    <dgm:pt modelId="{64DD7455-4D30-4C6D-AEC6-9F1C1D15623E}" type="parTrans" cxnId="{05E6436F-BB82-4F6A-9F76-3EADB1164057}">
      <dgm:prSet/>
      <dgm:spPr/>
      <dgm:t>
        <a:bodyPr/>
        <a:lstStyle/>
        <a:p>
          <a:endParaRPr lang="en-US"/>
        </a:p>
      </dgm:t>
    </dgm:pt>
    <dgm:pt modelId="{882BF914-3634-4B09-979A-851979B2E653}" type="sibTrans" cxnId="{05E6436F-BB82-4F6A-9F76-3EADB1164057}">
      <dgm:prSet/>
      <dgm:spPr/>
      <dgm:t>
        <a:bodyPr/>
        <a:lstStyle/>
        <a:p>
          <a:endParaRPr lang="en-US"/>
        </a:p>
      </dgm:t>
    </dgm:pt>
    <dgm:pt modelId="{7F86E12E-D8F7-4509-8487-8B15BDDABAAC}" type="pres">
      <dgm:prSet presAssocID="{EBADF431-F229-4DBC-832E-C33EB029A456}" presName="Name0" presStyleCnt="0">
        <dgm:presLayoutVars>
          <dgm:dir/>
          <dgm:resizeHandles val="exact"/>
        </dgm:presLayoutVars>
      </dgm:prSet>
      <dgm:spPr/>
    </dgm:pt>
    <dgm:pt modelId="{8BDF11DB-0BF9-45A7-894B-1097199C9833}" type="pres">
      <dgm:prSet presAssocID="{EBADF431-F229-4DBC-832E-C33EB029A456}" presName="fgShape" presStyleLbl="fgShp" presStyleIdx="0" presStyleCnt="1"/>
      <dgm:spPr/>
    </dgm:pt>
    <dgm:pt modelId="{314F590E-49DE-4918-B5F0-AC5396FB96DB}" type="pres">
      <dgm:prSet presAssocID="{EBADF431-F229-4DBC-832E-C33EB029A456}" presName="linComp" presStyleCnt="0"/>
      <dgm:spPr/>
    </dgm:pt>
    <dgm:pt modelId="{EC435A77-FFFA-4FC2-BE17-E01C94DA891E}" type="pres">
      <dgm:prSet presAssocID="{92F66CC5-D21A-4D4D-A6C3-ED6BAF3DCBE3}" presName="compNode" presStyleCnt="0"/>
      <dgm:spPr/>
    </dgm:pt>
    <dgm:pt modelId="{363B9F72-AEE5-4A9E-8746-68A8F654C116}" type="pres">
      <dgm:prSet presAssocID="{92F66CC5-D21A-4D4D-A6C3-ED6BAF3DCBE3}" presName="bkgdShape" presStyleLbl="node1" presStyleIdx="0" presStyleCnt="4"/>
      <dgm:spPr/>
    </dgm:pt>
    <dgm:pt modelId="{0E5BA224-EFFD-431A-A4AE-5136B6387403}" type="pres">
      <dgm:prSet presAssocID="{92F66CC5-D21A-4D4D-A6C3-ED6BAF3DCBE3}" presName="nodeTx" presStyleLbl="node1" presStyleIdx="0" presStyleCnt="4">
        <dgm:presLayoutVars>
          <dgm:bulletEnabled val="1"/>
        </dgm:presLayoutVars>
      </dgm:prSet>
      <dgm:spPr/>
    </dgm:pt>
    <dgm:pt modelId="{03DBE415-994D-4FE2-815F-B91D91F7DD18}" type="pres">
      <dgm:prSet presAssocID="{92F66CC5-D21A-4D4D-A6C3-ED6BAF3DCBE3}" presName="invisiNode" presStyleLbl="node1" presStyleIdx="0" presStyleCnt="4"/>
      <dgm:spPr/>
    </dgm:pt>
    <dgm:pt modelId="{EC11E7D7-89B0-4C7F-A8F3-458FD4E5590A}" type="pres">
      <dgm:prSet presAssocID="{92F66CC5-D21A-4D4D-A6C3-ED6BAF3DCBE3}" presName="imagNode" presStyleLbl="fgImgPlace1" presStyleIdx="0" presStyleCnt="4"/>
      <dgm:spPr>
        <a:blipFill rotWithShape="0">
          <a:blip xmlns:r="http://schemas.openxmlformats.org/officeDocument/2006/relationships" r:embed="rId1"/>
          <a:stretch>
            <a:fillRect/>
          </a:stretch>
        </a:blipFill>
      </dgm:spPr>
    </dgm:pt>
    <dgm:pt modelId="{ED666DE4-6895-40AC-9CAB-4CB988862E5E}" type="pres">
      <dgm:prSet presAssocID="{55B59716-B11B-4278-965D-4FF7D911A56B}" presName="sibTrans" presStyleLbl="sibTrans2D1" presStyleIdx="0" presStyleCnt="0"/>
      <dgm:spPr/>
    </dgm:pt>
    <dgm:pt modelId="{234C5316-FEE4-49BD-83E3-AFF3370F5CA0}" type="pres">
      <dgm:prSet presAssocID="{8A7B4CF1-E6C8-48C3-9E50-50FD43D72D18}" presName="compNode" presStyleCnt="0"/>
      <dgm:spPr/>
    </dgm:pt>
    <dgm:pt modelId="{56E47A11-5D1F-44FB-8988-488D6E86D7E4}" type="pres">
      <dgm:prSet presAssocID="{8A7B4CF1-E6C8-48C3-9E50-50FD43D72D18}" presName="bkgdShape" presStyleLbl="node1" presStyleIdx="1" presStyleCnt="4"/>
      <dgm:spPr/>
    </dgm:pt>
    <dgm:pt modelId="{7053FFAA-4A8D-47D2-BAEA-1E23D45396CC}" type="pres">
      <dgm:prSet presAssocID="{8A7B4CF1-E6C8-48C3-9E50-50FD43D72D18}" presName="nodeTx" presStyleLbl="node1" presStyleIdx="1" presStyleCnt="4">
        <dgm:presLayoutVars>
          <dgm:bulletEnabled val="1"/>
        </dgm:presLayoutVars>
      </dgm:prSet>
      <dgm:spPr/>
    </dgm:pt>
    <dgm:pt modelId="{8E6BBA8B-6EFA-458D-80B3-7F8F03C96135}" type="pres">
      <dgm:prSet presAssocID="{8A7B4CF1-E6C8-48C3-9E50-50FD43D72D18}" presName="invisiNode" presStyleLbl="node1" presStyleIdx="1" presStyleCnt="4"/>
      <dgm:spPr/>
    </dgm:pt>
    <dgm:pt modelId="{F36F1207-AE58-4845-AD28-59DA791D8E73}" type="pres">
      <dgm:prSet presAssocID="{8A7B4CF1-E6C8-48C3-9E50-50FD43D72D18}" presName="imagNode" presStyleLbl="fgImgPlace1" presStyleIdx="1" presStyleCnt="4"/>
      <dgm:spPr>
        <a:blipFill rotWithShape="0">
          <a:blip xmlns:r="http://schemas.openxmlformats.org/officeDocument/2006/relationships" r:embed="rId2"/>
          <a:stretch>
            <a:fillRect/>
          </a:stretch>
        </a:blipFill>
      </dgm:spPr>
    </dgm:pt>
    <dgm:pt modelId="{5C57C6EB-6CBA-47C0-9215-C619FCEDAA24}" type="pres">
      <dgm:prSet presAssocID="{6F6C5ED0-D067-49D6-9944-3199E5786E97}" presName="sibTrans" presStyleLbl="sibTrans2D1" presStyleIdx="0" presStyleCnt="0"/>
      <dgm:spPr/>
    </dgm:pt>
    <dgm:pt modelId="{174E6ECA-5899-40B9-B87A-B6FDE20B680B}" type="pres">
      <dgm:prSet presAssocID="{CAD3E92A-DD5C-4C22-BC8E-8968B88E992D}" presName="compNode" presStyleCnt="0"/>
      <dgm:spPr/>
    </dgm:pt>
    <dgm:pt modelId="{F3F3D791-607F-44D9-ADB0-A4A09EF62ADD}" type="pres">
      <dgm:prSet presAssocID="{CAD3E92A-DD5C-4C22-BC8E-8968B88E992D}" presName="bkgdShape" presStyleLbl="node1" presStyleIdx="2" presStyleCnt="4"/>
      <dgm:spPr/>
    </dgm:pt>
    <dgm:pt modelId="{6CF34716-17EC-4274-BA68-D591ECB03BD3}" type="pres">
      <dgm:prSet presAssocID="{CAD3E92A-DD5C-4C22-BC8E-8968B88E992D}" presName="nodeTx" presStyleLbl="node1" presStyleIdx="2" presStyleCnt="4">
        <dgm:presLayoutVars>
          <dgm:bulletEnabled val="1"/>
        </dgm:presLayoutVars>
      </dgm:prSet>
      <dgm:spPr/>
    </dgm:pt>
    <dgm:pt modelId="{AFFDFF35-EA71-4DC7-BFE1-7A8B44EC0988}" type="pres">
      <dgm:prSet presAssocID="{CAD3E92A-DD5C-4C22-BC8E-8968B88E992D}" presName="invisiNode" presStyleLbl="node1" presStyleIdx="2" presStyleCnt="4"/>
      <dgm:spPr/>
    </dgm:pt>
    <dgm:pt modelId="{020C9028-5022-49AA-9E3A-3A9DB497A5C3}" type="pres">
      <dgm:prSet presAssocID="{CAD3E92A-DD5C-4C22-BC8E-8968B88E992D}" presName="imagNode" presStyleLbl="fgImgPlace1" presStyleIdx="2" presStyleCnt="4"/>
      <dgm:spPr>
        <a:blipFill rotWithShape="0">
          <a:blip xmlns:r="http://schemas.openxmlformats.org/officeDocument/2006/relationships" r:embed="rId3"/>
          <a:stretch>
            <a:fillRect/>
          </a:stretch>
        </a:blipFill>
      </dgm:spPr>
    </dgm:pt>
    <dgm:pt modelId="{C34738DA-1EB2-414F-BB31-ACED6CE617B8}" type="pres">
      <dgm:prSet presAssocID="{B76E2BD3-75A4-42E1-8A48-093555C2E5EE}" presName="sibTrans" presStyleLbl="sibTrans2D1" presStyleIdx="0" presStyleCnt="0"/>
      <dgm:spPr/>
    </dgm:pt>
    <dgm:pt modelId="{FA035B92-E46E-4299-85E7-717407AD8FEE}" type="pres">
      <dgm:prSet presAssocID="{AB779C4F-8FBB-473A-9FFB-E345FBC441D9}" presName="compNode" presStyleCnt="0"/>
      <dgm:spPr/>
    </dgm:pt>
    <dgm:pt modelId="{64A66452-0CE8-4607-8130-7155CF72123F}" type="pres">
      <dgm:prSet presAssocID="{AB779C4F-8FBB-473A-9FFB-E345FBC441D9}" presName="bkgdShape" presStyleLbl="node1" presStyleIdx="3" presStyleCnt="4"/>
      <dgm:spPr/>
    </dgm:pt>
    <dgm:pt modelId="{F8429579-8566-49BD-B471-5E81B7366ACC}" type="pres">
      <dgm:prSet presAssocID="{AB779C4F-8FBB-473A-9FFB-E345FBC441D9}" presName="nodeTx" presStyleLbl="node1" presStyleIdx="3" presStyleCnt="4">
        <dgm:presLayoutVars>
          <dgm:bulletEnabled val="1"/>
        </dgm:presLayoutVars>
      </dgm:prSet>
      <dgm:spPr/>
    </dgm:pt>
    <dgm:pt modelId="{91E78976-A6D1-4BD4-8B0A-3155CA0A128F}" type="pres">
      <dgm:prSet presAssocID="{AB779C4F-8FBB-473A-9FFB-E345FBC441D9}" presName="invisiNode" presStyleLbl="node1" presStyleIdx="3" presStyleCnt="4"/>
      <dgm:spPr/>
    </dgm:pt>
    <dgm:pt modelId="{2B971D68-E0F9-4766-A785-0A78903C8E79}" type="pres">
      <dgm:prSet presAssocID="{AB779C4F-8FBB-473A-9FFB-E345FBC441D9}" presName="imagNode" presStyleLbl="fgImgPlace1" presStyleIdx="3" presStyleCnt="4"/>
      <dgm:spPr>
        <a:blipFill rotWithShape="0">
          <a:blip xmlns:r="http://schemas.openxmlformats.org/officeDocument/2006/relationships" r:embed="rId4"/>
          <a:stretch>
            <a:fillRect/>
          </a:stretch>
        </a:blipFill>
      </dgm:spPr>
    </dgm:pt>
  </dgm:ptLst>
  <dgm:cxnLst>
    <dgm:cxn modelId="{C59B9A03-7BF7-4D1C-B0FE-A86758B9EB1B}" srcId="{8A7B4CF1-E6C8-48C3-9E50-50FD43D72D18}" destId="{56200BA8-3181-4162-812C-240EE1C0553C}" srcOrd="0" destOrd="0" parTransId="{47F72AB3-4CEF-4B23-A8B5-E7D54039A022}" sibTransId="{63EADE8A-5B80-4BE1-B126-F44025EFD0FD}"/>
    <dgm:cxn modelId="{7FBD6F18-BFF4-4CC9-A2D1-4016992D6AD5}" type="presOf" srcId="{0FB2089B-EF1E-4609-A5EC-10115C1DAD69}" destId="{363B9F72-AEE5-4A9E-8746-68A8F654C116}" srcOrd="0" destOrd="1" presId="urn:microsoft.com/office/officeart/2005/8/layout/hList7#1"/>
    <dgm:cxn modelId="{EF6BA61E-931B-4D63-A9C8-DA4090581159}" srcId="{EBADF431-F229-4DBC-832E-C33EB029A456}" destId="{CAD3E92A-DD5C-4C22-BC8E-8968B88E992D}" srcOrd="2" destOrd="0" parTransId="{4164876B-90C9-49BF-A4C6-4FC191AADB4C}" sibTransId="{B76E2BD3-75A4-42E1-8A48-093555C2E5EE}"/>
    <dgm:cxn modelId="{7D4E6321-B9B1-4D6F-840D-F4B377C1AE6E}" type="presOf" srcId="{AB779C4F-8FBB-473A-9FFB-E345FBC441D9}" destId="{F8429579-8566-49BD-B471-5E81B7366ACC}" srcOrd="1" destOrd="0" presId="urn:microsoft.com/office/officeart/2005/8/layout/hList7#1"/>
    <dgm:cxn modelId="{04BD5028-8A55-4626-BF91-738C561EC19A}" srcId="{EBADF431-F229-4DBC-832E-C33EB029A456}" destId="{AB779C4F-8FBB-473A-9FFB-E345FBC441D9}" srcOrd="3" destOrd="0" parTransId="{1EC162D0-3D1D-4FA2-A13F-7874E3F41394}" sibTransId="{3EA4DDF3-5ABF-474A-9EBB-98FCA2669E97}"/>
    <dgm:cxn modelId="{D7003836-07CA-492C-B872-E641EB9B781E}" type="presOf" srcId="{CAD3E92A-DD5C-4C22-BC8E-8968B88E992D}" destId="{F3F3D791-607F-44D9-ADB0-A4A09EF62ADD}" srcOrd="0" destOrd="0" presId="urn:microsoft.com/office/officeart/2005/8/layout/hList7#1"/>
    <dgm:cxn modelId="{979F8F63-99F7-4B02-918A-BDA040A2E3F7}" type="presOf" srcId="{B76E2BD3-75A4-42E1-8A48-093555C2E5EE}" destId="{C34738DA-1EB2-414F-BB31-ACED6CE617B8}" srcOrd="0" destOrd="0" presId="urn:microsoft.com/office/officeart/2005/8/layout/hList7#1"/>
    <dgm:cxn modelId="{10F54F65-7645-4015-A82A-C64533FF992C}" type="presOf" srcId="{92F66CC5-D21A-4D4D-A6C3-ED6BAF3DCBE3}" destId="{0E5BA224-EFFD-431A-A4AE-5136B6387403}" srcOrd="1" destOrd="0" presId="urn:microsoft.com/office/officeart/2005/8/layout/hList7#1"/>
    <dgm:cxn modelId="{05E6436F-BB82-4F6A-9F76-3EADB1164057}" srcId="{AB779C4F-8FBB-473A-9FFB-E345FBC441D9}" destId="{DD60C04F-2153-402C-A867-2FB4B0A33B91}" srcOrd="0" destOrd="0" parTransId="{64DD7455-4D30-4C6D-AEC6-9F1C1D15623E}" sibTransId="{882BF914-3634-4B09-979A-851979B2E653}"/>
    <dgm:cxn modelId="{3C184573-88E0-4261-ADDA-1983C4B8A492}" srcId="{92F66CC5-D21A-4D4D-A6C3-ED6BAF3DCBE3}" destId="{0FB2089B-EF1E-4609-A5EC-10115C1DAD69}" srcOrd="0" destOrd="0" parTransId="{BDFC7F41-9218-48DA-90C7-45100815BC3F}" sibTransId="{8B47F103-4366-4752-B60A-A9B1F3D126A6}"/>
    <dgm:cxn modelId="{9F0E7289-942D-4E5E-AC16-0F56FFD8DA50}" type="presOf" srcId="{56200BA8-3181-4162-812C-240EE1C0553C}" destId="{56E47A11-5D1F-44FB-8988-488D6E86D7E4}" srcOrd="0" destOrd="1" presId="urn:microsoft.com/office/officeart/2005/8/layout/hList7#1"/>
    <dgm:cxn modelId="{309CE991-8763-42E5-A0E9-FE4D2036E50F}" srcId="{EBADF431-F229-4DBC-832E-C33EB029A456}" destId="{8A7B4CF1-E6C8-48C3-9E50-50FD43D72D18}" srcOrd="1" destOrd="0" parTransId="{C61B4508-581F-4DC4-ADFC-4B6A84D38DEB}" sibTransId="{6F6C5ED0-D067-49D6-9944-3199E5786E97}"/>
    <dgm:cxn modelId="{08C71C99-1052-4AFF-BB89-51833DDD5E8D}" type="presOf" srcId="{DD60C04F-2153-402C-A867-2FB4B0A33B91}" destId="{64A66452-0CE8-4607-8130-7155CF72123F}" srcOrd="0" destOrd="1" presId="urn:microsoft.com/office/officeart/2005/8/layout/hList7#1"/>
    <dgm:cxn modelId="{5A8DD0A5-1442-43A5-9E1E-DB115F72CECD}" type="presOf" srcId="{DD60C04F-2153-402C-A867-2FB4B0A33B91}" destId="{F8429579-8566-49BD-B471-5E81B7366ACC}" srcOrd="1" destOrd="1" presId="urn:microsoft.com/office/officeart/2005/8/layout/hList7#1"/>
    <dgm:cxn modelId="{3B94EFA8-B6F2-4947-8DA3-BFD87E777781}" type="presOf" srcId="{56200BA8-3181-4162-812C-240EE1C0553C}" destId="{7053FFAA-4A8D-47D2-BAEA-1E23D45396CC}" srcOrd="1" destOrd="1" presId="urn:microsoft.com/office/officeart/2005/8/layout/hList7#1"/>
    <dgm:cxn modelId="{75ED15B3-9C4E-4B78-AE5C-F837409E61E0}" type="presOf" srcId="{EBADF431-F229-4DBC-832E-C33EB029A456}" destId="{7F86E12E-D8F7-4509-8487-8B15BDDABAAC}" srcOrd="0" destOrd="0" presId="urn:microsoft.com/office/officeart/2005/8/layout/hList7#1"/>
    <dgm:cxn modelId="{14DDF7B3-1F12-4BD9-B6DD-0F481FEEE918}" type="presOf" srcId="{92F66CC5-D21A-4D4D-A6C3-ED6BAF3DCBE3}" destId="{363B9F72-AEE5-4A9E-8746-68A8F654C116}" srcOrd="0" destOrd="0" presId="urn:microsoft.com/office/officeart/2005/8/layout/hList7#1"/>
    <dgm:cxn modelId="{5CD344C9-57DF-4FA4-A0C7-0B989CDF569E}" type="presOf" srcId="{55B59716-B11B-4278-965D-4FF7D911A56B}" destId="{ED666DE4-6895-40AC-9CAB-4CB988862E5E}" srcOrd="0" destOrd="0" presId="urn:microsoft.com/office/officeart/2005/8/layout/hList7#1"/>
    <dgm:cxn modelId="{8ABC83CD-15B8-43D0-941E-FA4ADD944C41}" srcId="{EBADF431-F229-4DBC-832E-C33EB029A456}" destId="{92F66CC5-D21A-4D4D-A6C3-ED6BAF3DCBE3}" srcOrd="0" destOrd="0" parTransId="{DECBB02E-4014-4DDF-BA6B-8DCA58288A46}" sibTransId="{55B59716-B11B-4278-965D-4FF7D911A56B}"/>
    <dgm:cxn modelId="{B9B0B9D1-4305-4AB8-A0C1-A5F0CB0F8D15}" type="presOf" srcId="{6F6C5ED0-D067-49D6-9944-3199E5786E97}" destId="{5C57C6EB-6CBA-47C0-9215-C619FCEDAA24}" srcOrd="0" destOrd="0" presId="urn:microsoft.com/office/officeart/2005/8/layout/hList7#1"/>
    <dgm:cxn modelId="{839C08D8-8C18-4FB0-BD52-BDF8425DF291}" type="presOf" srcId="{CAD3E92A-DD5C-4C22-BC8E-8968B88E992D}" destId="{6CF34716-17EC-4274-BA68-D591ECB03BD3}" srcOrd="1" destOrd="0" presId="urn:microsoft.com/office/officeart/2005/8/layout/hList7#1"/>
    <dgm:cxn modelId="{61D8EFEF-745F-4A5C-9EB2-F337BA17FC5C}" type="presOf" srcId="{0FB2089B-EF1E-4609-A5EC-10115C1DAD69}" destId="{0E5BA224-EFFD-431A-A4AE-5136B6387403}" srcOrd="1" destOrd="1" presId="urn:microsoft.com/office/officeart/2005/8/layout/hList7#1"/>
    <dgm:cxn modelId="{B0315BF3-9025-4B8D-8923-49AFD9194BF5}" type="presOf" srcId="{8A7B4CF1-E6C8-48C3-9E50-50FD43D72D18}" destId="{7053FFAA-4A8D-47D2-BAEA-1E23D45396CC}" srcOrd="1" destOrd="0" presId="urn:microsoft.com/office/officeart/2005/8/layout/hList7#1"/>
    <dgm:cxn modelId="{1BA983F4-A02D-4F33-9393-8802DA448AD5}" type="presOf" srcId="{8A7B4CF1-E6C8-48C3-9E50-50FD43D72D18}" destId="{56E47A11-5D1F-44FB-8988-488D6E86D7E4}" srcOrd="0" destOrd="0" presId="urn:microsoft.com/office/officeart/2005/8/layout/hList7#1"/>
    <dgm:cxn modelId="{154532F7-7F12-4AE8-8D05-65A16F5CE5BE}" type="presOf" srcId="{AB779C4F-8FBB-473A-9FFB-E345FBC441D9}" destId="{64A66452-0CE8-4607-8130-7155CF72123F}" srcOrd="0" destOrd="0" presId="urn:microsoft.com/office/officeart/2005/8/layout/hList7#1"/>
    <dgm:cxn modelId="{CAAF5413-73C8-4604-9F7D-8A7C9A5B144A}" type="presParOf" srcId="{7F86E12E-D8F7-4509-8487-8B15BDDABAAC}" destId="{8BDF11DB-0BF9-45A7-894B-1097199C9833}" srcOrd="0" destOrd="0" presId="urn:microsoft.com/office/officeart/2005/8/layout/hList7#1"/>
    <dgm:cxn modelId="{6D6B50AC-776C-4F6B-B1F8-8802EFEE3A1F}" type="presParOf" srcId="{7F86E12E-D8F7-4509-8487-8B15BDDABAAC}" destId="{314F590E-49DE-4918-B5F0-AC5396FB96DB}" srcOrd="1" destOrd="0" presId="urn:microsoft.com/office/officeart/2005/8/layout/hList7#1"/>
    <dgm:cxn modelId="{97426877-738E-44AC-A159-0BD5EE806280}" type="presParOf" srcId="{314F590E-49DE-4918-B5F0-AC5396FB96DB}" destId="{EC435A77-FFFA-4FC2-BE17-E01C94DA891E}" srcOrd="0" destOrd="0" presId="urn:microsoft.com/office/officeart/2005/8/layout/hList7#1"/>
    <dgm:cxn modelId="{189DD780-B7A1-41A4-AFF0-5BD38A5A938E}" type="presParOf" srcId="{EC435A77-FFFA-4FC2-BE17-E01C94DA891E}" destId="{363B9F72-AEE5-4A9E-8746-68A8F654C116}" srcOrd="0" destOrd="0" presId="urn:microsoft.com/office/officeart/2005/8/layout/hList7#1"/>
    <dgm:cxn modelId="{330B9EA9-AE58-4C50-8915-26DB033B5722}" type="presParOf" srcId="{EC435A77-FFFA-4FC2-BE17-E01C94DA891E}" destId="{0E5BA224-EFFD-431A-A4AE-5136B6387403}" srcOrd="1" destOrd="0" presId="urn:microsoft.com/office/officeart/2005/8/layout/hList7#1"/>
    <dgm:cxn modelId="{EAC51A1B-47DD-41C6-88CD-9FE80D073FF5}" type="presParOf" srcId="{EC435A77-FFFA-4FC2-BE17-E01C94DA891E}" destId="{03DBE415-994D-4FE2-815F-B91D91F7DD18}" srcOrd="2" destOrd="0" presId="urn:microsoft.com/office/officeart/2005/8/layout/hList7#1"/>
    <dgm:cxn modelId="{2988F0B4-7AE3-44B5-9C97-6BFD743D0B0B}" type="presParOf" srcId="{EC435A77-FFFA-4FC2-BE17-E01C94DA891E}" destId="{EC11E7D7-89B0-4C7F-A8F3-458FD4E5590A}" srcOrd="3" destOrd="0" presId="urn:microsoft.com/office/officeart/2005/8/layout/hList7#1"/>
    <dgm:cxn modelId="{AD0EFEBE-C7CF-4625-99EA-E95985D28652}" type="presParOf" srcId="{314F590E-49DE-4918-B5F0-AC5396FB96DB}" destId="{ED666DE4-6895-40AC-9CAB-4CB988862E5E}" srcOrd="1" destOrd="0" presId="urn:microsoft.com/office/officeart/2005/8/layout/hList7#1"/>
    <dgm:cxn modelId="{A2DA2BF3-28EE-4D2F-B628-27C4D0EF50AA}" type="presParOf" srcId="{314F590E-49DE-4918-B5F0-AC5396FB96DB}" destId="{234C5316-FEE4-49BD-83E3-AFF3370F5CA0}" srcOrd="2" destOrd="0" presId="urn:microsoft.com/office/officeart/2005/8/layout/hList7#1"/>
    <dgm:cxn modelId="{DE767AC3-A626-402C-AC91-97D1C820C13C}" type="presParOf" srcId="{234C5316-FEE4-49BD-83E3-AFF3370F5CA0}" destId="{56E47A11-5D1F-44FB-8988-488D6E86D7E4}" srcOrd="0" destOrd="0" presId="urn:microsoft.com/office/officeart/2005/8/layout/hList7#1"/>
    <dgm:cxn modelId="{E9F7C074-CDB3-4AD8-8688-C8BCC29E7421}" type="presParOf" srcId="{234C5316-FEE4-49BD-83E3-AFF3370F5CA0}" destId="{7053FFAA-4A8D-47D2-BAEA-1E23D45396CC}" srcOrd="1" destOrd="0" presId="urn:microsoft.com/office/officeart/2005/8/layout/hList7#1"/>
    <dgm:cxn modelId="{2F013003-3BBC-41B2-BC9C-83B85BB9473C}" type="presParOf" srcId="{234C5316-FEE4-49BD-83E3-AFF3370F5CA0}" destId="{8E6BBA8B-6EFA-458D-80B3-7F8F03C96135}" srcOrd="2" destOrd="0" presId="urn:microsoft.com/office/officeart/2005/8/layout/hList7#1"/>
    <dgm:cxn modelId="{7CE097F1-A7BA-41AF-B3D2-F1F4925A1355}" type="presParOf" srcId="{234C5316-FEE4-49BD-83E3-AFF3370F5CA0}" destId="{F36F1207-AE58-4845-AD28-59DA791D8E73}" srcOrd="3" destOrd="0" presId="urn:microsoft.com/office/officeart/2005/8/layout/hList7#1"/>
    <dgm:cxn modelId="{E3ADB9FF-95DE-4F0D-ADB6-88ED575B4D9F}" type="presParOf" srcId="{314F590E-49DE-4918-B5F0-AC5396FB96DB}" destId="{5C57C6EB-6CBA-47C0-9215-C619FCEDAA24}" srcOrd="3" destOrd="0" presId="urn:microsoft.com/office/officeart/2005/8/layout/hList7#1"/>
    <dgm:cxn modelId="{62FC6765-12D2-4772-AA0E-3CDD835D04EB}" type="presParOf" srcId="{314F590E-49DE-4918-B5F0-AC5396FB96DB}" destId="{174E6ECA-5899-40B9-B87A-B6FDE20B680B}" srcOrd="4" destOrd="0" presId="urn:microsoft.com/office/officeart/2005/8/layout/hList7#1"/>
    <dgm:cxn modelId="{483EFBE8-C84F-4F12-BAF8-BA5E9FF5F337}" type="presParOf" srcId="{174E6ECA-5899-40B9-B87A-B6FDE20B680B}" destId="{F3F3D791-607F-44D9-ADB0-A4A09EF62ADD}" srcOrd="0" destOrd="0" presId="urn:microsoft.com/office/officeart/2005/8/layout/hList7#1"/>
    <dgm:cxn modelId="{C050E32F-89B1-4242-B0D2-772D0C4372F4}" type="presParOf" srcId="{174E6ECA-5899-40B9-B87A-B6FDE20B680B}" destId="{6CF34716-17EC-4274-BA68-D591ECB03BD3}" srcOrd="1" destOrd="0" presId="urn:microsoft.com/office/officeart/2005/8/layout/hList7#1"/>
    <dgm:cxn modelId="{3D3949E2-1156-4CB8-A579-76D3C4CBAB55}" type="presParOf" srcId="{174E6ECA-5899-40B9-B87A-B6FDE20B680B}" destId="{AFFDFF35-EA71-4DC7-BFE1-7A8B44EC0988}" srcOrd="2" destOrd="0" presId="urn:microsoft.com/office/officeart/2005/8/layout/hList7#1"/>
    <dgm:cxn modelId="{82B7561A-36D3-4F97-838E-C4406233DEA1}" type="presParOf" srcId="{174E6ECA-5899-40B9-B87A-B6FDE20B680B}" destId="{020C9028-5022-49AA-9E3A-3A9DB497A5C3}" srcOrd="3" destOrd="0" presId="urn:microsoft.com/office/officeart/2005/8/layout/hList7#1"/>
    <dgm:cxn modelId="{27094609-4CDA-427F-BD76-44BD390E1CF7}" type="presParOf" srcId="{314F590E-49DE-4918-B5F0-AC5396FB96DB}" destId="{C34738DA-1EB2-414F-BB31-ACED6CE617B8}" srcOrd="5" destOrd="0" presId="urn:microsoft.com/office/officeart/2005/8/layout/hList7#1"/>
    <dgm:cxn modelId="{8C1A06B2-E8CA-490E-8A7C-F91F91A2FFCC}" type="presParOf" srcId="{314F590E-49DE-4918-B5F0-AC5396FB96DB}" destId="{FA035B92-E46E-4299-85E7-717407AD8FEE}" srcOrd="6" destOrd="0" presId="urn:microsoft.com/office/officeart/2005/8/layout/hList7#1"/>
    <dgm:cxn modelId="{99D0D060-89CB-47F0-BFAE-0BA3CBFCDF7D}" type="presParOf" srcId="{FA035B92-E46E-4299-85E7-717407AD8FEE}" destId="{64A66452-0CE8-4607-8130-7155CF72123F}" srcOrd="0" destOrd="0" presId="urn:microsoft.com/office/officeart/2005/8/layout/hList7#1"/>
    <dgm:cxn modelId="{75E231CD-1CB5-4932-8DDE-0876426F38DC}" type="presParOf" srcId="{FA035B92-E46E-4299-85E7-717407AD8FEE}" destId="{F8429579-8566-49BD-B471-5E81B7366ACC}" srcOrd="1" destOrd="0" presId="urn:microsoft.com/office/officeart/2005/8/layout/hList7#1"/>
    <dgm:cxn modelId="{F6ACBDA7-A1EB-4047-A368-BC901388CAF9}" type="presParOf" srcId="{FA035B92-E46E-4299-85E7-717407AD8FEE}" destId="{91E78976-A6D1-4BD4-8B0A-3155CA0A128F}" srcOrd="2" destOrd="0" presId="urn:microsoft.com/office/officeart/2005/8/layout/hList7#1"/>
    <dgm:cxn modelId="{690C5E20-2A56-4507-9ED1-442F74FB9864}" type="presParOf" srcId="{FA035B92-E46E-4299-85E7-717407AD8FEE}" destId="{2B971D68-E0F9-4766-A785-0A78903C8E79}"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C73431-6DCA-482C-9F16-3FD4AD94A3BF}" type="doc">
      <dgm:prSet loTypeId="urn:microsoft.com/office/officeart/2005/8/layout/pList2" loCatId="picture" qsTypeId="urn:microsoft.com/office/officeart/2005/8/quickstyle/simple1" qsCatId="simple" csTypeId="urn:microsoft.com/office/officeart/2005/8/colors/accent1_2" csCatId="accent1" phldr="1"/>
      <dgm:spPr/>
    </dgm:pt>
    <dgm:pt modelId="{9B4DD749-4E19-4899-AC79-9CA0345ACDB8}">
      <dgm:prSet phldrT="[Text]"/>
      <dgm:spPr>
        <a:solidFill>
          <a:schemeClr val="accent2">
            <a:lumMod val="20000"/>
            <a:lumOff val="80000"/>
          </a:schemeClr>
        </a:solidFill>
      </dgm:spPr>
      <dgm:t>
        <a:bodyPr/>
        <a:lstStyle/>
        <a:p>
          <a:r>
            <a:rPr lang="en-US" baseline="0" dirty="0">
              <a:solidFill>
                <a:schemeClr val="tx2"/>
              </a:solidFill>
            </a:rPr>
            <a:t>Successful:</a:t>
          </a:r>
        </a:p>
        <a:p>
          <a:r>
            <a:rPr lang="en-US" baseline="0" dirty="0">
              <a:solidFill>
                <a:schemeClr val="tx2"/>
              </a:solidFill>
            </a:rPr>
            <a:t>2011 – 29%</a:t>
          </a:r>
        </a:p>
        <a:p>
          <a:r>
            <a:rPr lang="en-US" baseline="0" dirty="0">
              <a:solidFill>
                <a:schemeClr val="tx2"/>
              </a:solidFill>
            </a:rPr>
            <a:t>2012 – 27%</a:t>
          </a:r>
        </a:p>
        <a:p>
          <a:r>
            <a:rPr lang="en-US" baseline="0" dirty="0">
              <a:solidFill>
                <a:schemeClr val="tx2"/>
              </a:solidFill>
            </a:rPr>
            <a:t>2013 - 31%</a:t>
          </a:r>
        </a:p>
        <a:p>
          <a:r>
            <a:rPr lang="en-US" baseline="0" dirty="0">
              <a:solidFill>
                <a:schemeClr val="tx2"/>
              </a:solidFill>
            </a:rPr>
            <a:t>2014 – 28%</a:t>
          </a:r>
        </a:p>
        <a:p>
          <a:r>
            <a:rPr lang="en-US" baseline="0" dirty="0">
              <a:solidFill>
                <a:schemeClr val="tx2"/>
              </a:solidFill>
            </a:rPr>
            <a:t>2015 – 29%</a:t>
          </a:r>
        </a:p>
      </dgm:t>
    </dgm:pt>
    <dgm:pt modelId="{E8189BA6-F06C-44F4-89B2-0A756CF024A1}" type="parTrans" cxnId="{F01709C6-2E5A-447A-B6C7-CCC962D9B4D5}">
      <dgm:prSet/>
      <dgm:spPr/>
      <dgm:t>
        <a:bodyPr/>
        <a:lstStyle/>
        <a:p>
          <a:endParaRPr lang="en-US"/>
        </a:p>
      </dgm:t>
    </dgm:pt>
    <dgm:pt modelId="{11B3A735-0A57-4F36-A60A-230FE12F7F70}" type="sibTrans" cxnId="{F01709C6-2E5A-447A-B6C7-CCC962D9B4D5}">
      <dgm:prSet/>
      <dgm:spPr/>
      <dgm:t>
        <a:bodyPr/>
        <a:lstStyle/>
        <a:p>
          <a:endParaRPr lang="en-US"/>
        </a:p>
      </dgm:t>
    </dgm:pt>
    <dgm:pt modelId="{74C572D4-D070-4873-B7EF-F2481FC81F48}">
      <dgm:prSet phldrT="[Text]"/>
      <dgm:spPr>
        <a:solidFill>
          <a:schemeClr val="accent2">
            <a:lumMod val="60000"/>
            <a:lumOff val="40000"/>
          </a:schemeClr>
        </a:solidFill>
      </dgm:spPr>
      <dgm:t>
        <a:bodyPr/>
        <a:lstStyle/>
        <a:p>
          <a:r>
            <a:rPr lang="en-US" baseline="0" dirty="0">
              <a:solidFill>
                <a:schemeClr val="tx2"/>
              </a:solidFill>
            </a:rPr>
            <a:t>Challenged:</a:t>
          </a:r>
        </a:p>
        <a:p>
          <a:r>
            <a:rPr lang="en-US" baseline="0" dirty="0">
              <a:solidFill>
                <a:schemeClr val="tx2"/>
              </a:solidFill>
            </a:rPr>
            <a:t>2011 – 49%</a:t>
          </a:r>
        </a:p>
        <a:p>
          <a:r>
            <a:rPr lang="en-US" baseline="0" dirty="0">
              <a:solidFill>
                <a:schemeClr val="tx2"/>
              </a:solidFill>
            </a:rPr>
            <a:t>2012 – 56%</a:t>
          </a:r>
        </a:p>
        <a:p>
          <a:r>
            <a:rPr lang="en-US" baseline="0" dirty="0">
              <a:solidFill>
                <a:schemeClr val="tx2"/>
              </a:solidFill>
            </a:rPr>
            <a:t>2013 – 50%</a:t>
          </a:r>
        </a:p>
        <a:p>
          <a:r>
            <a:rPr lang="en-US" baseline="0" dirty="0">
              <a:solidFill>
                <a:schemeClr val="tx2"/>
              </a:solidFill>
            </a:rPr>
            <a:t>2014 – 55%</a:t>
          </a:r>
        </a:p>
        <a:p>
          <a:r>
            <a:rPr lang="en-US" baseline="0" dirty="0">
              <a:solidFill>
                <a:schemeClr val="tx2"/>
              </a:solidFill>
            </a:rPr>
            <a:t>2015 – 52%</a:t>
          </a:r>
        </a:p>
      </dgm:t>
    </dgm:pt>
    <dgm:pt modelId="{F9E79A3D-F910-423A-AFAE-AC3149946DD9}" type="parTrans" cxnId="{ADF32657-4E5D-439F-8D72-358A0CB3832A}">
      <dgm:prSet/>
      <dgm:spPr/>
      <dgm:t>
        <a:bodyPr/>
        <a:lstStyle/>
        <a:p>
          <a:endParaRPr lang="en-US"/>
        </a:p>
      </dgm:t>
    </dgm:pt>
    <dgm:pt modelId="{6A501883-A7C0-4EA1-9DE8-2F18C3C93308}" type="sibTrans" cxnId="{ADF32657-4E5D-439F-8D72-358A0CB3832A}">
      <dgm:prSet/>
      <dgm:spPr/>
      <dgm:t>
        <a:bodyPr/>
        <a:lstStyle/>
        <a:p>
          <a:endParaRPr lang="en-US"/>
        </a:p>
      </dgm:t>
    </dgm:pt>
    <dgm:pt modelId="{5D006A09-36DA-4953-9526-6E5151B91C9C}">
      <dgm:prSet phldrT="[Text]"/>
      <dgm:spPr>
        <a:solidFill>
          <a:schemeClr val="accent1">
            <a:lumMod val="40000"/>
            <a:lumOff val="60000"/>
          </a:schemeClr>
        </a:solidFill>
      </dgm:spPr>
      <dgm:t>
        <a:bodyPr/>
        <a:lstStyle/>
        <a:p>
          <a:r>
            <a:rPr lang="en-US" baseline="0" dirty="0">
              <a:solidFill>
                <a:schemeClr val="tx2"/>
              </a:solidFill>
            </a:rPr>
            <a:t>Failed:</a:t>
          </a:r>
        </a:p>
        <a:p>
          <a:r>
            <a:rPr lang="en-US" baseline="0" dirty="0">
              <a:solidFill>
                <a:schemeClr val="tx2"/>
              </a:solidFill>
            </a:rPr>
            <a:t>2011 – 22%</a:t>
          </a:r>
        </a:p>
        <a:p>
          <a:r>
            <a:rPr lang="en-US" baseline="0" dirty="0">
              <a:solidFill>
                <a:schemeClr val="tx2"/>
              </a:solidFill>
            </a:rPr>
            <a:t>2012 – 17%</a:t>
          </a:r>
        </a:p>
        <a:p>
          <a:r>
            <a:rPr lang="en-US" baseline="0" dirty="0">
              <a:solidFill>
                <a:schemeClr val="tx2"/>
              </a:solidFill>
            </a:rPr>
            <a:t>2013 – 19%</a:t>
          </a:r>
        </a:p>
        <a:p>
          <a:r>
            <a:rPr lang="en-US" baseline="0" dirty="0">
              <a:solidFill>
                <a:schemeClr val="tx2"/>
              </a:solidFill>
            </a:rPr>
            <a:t>2014 – 17%</a:t>
          </a:r>
        </a:p>
        <a:p>
          <a:r>
            <a:rPr lang="en-US" baseline="0" dirty="0">
              <a:solidFill>
                <a:schemeClr val="tx2"/>
              </a:solidFill>
            </a:rPr>
            <a:t>2015 – 19%</a:t>
          </a:r>
        </a:p>
      </dgm:t>
    </dgm:pt>
    <dgm:pt modelId="{850D23F7-118B-4877-A27C-092AD3B6C6BA}" type="parTrans" cxnId="{7DB6713E-81D6-4BCF-8DF7-0244B9B49D4D}">
      <dgm:prSet/>
      <dgm:spPr/>
      <dgm:t>
        <a:bodyPr/>
        <a:lstStyle/>
        <a:p>
          <a:endParaRPr lang="en-US"/>
        </a:p>
      </dgm:t>
    </dgm:pt>
    <dgm:pt modelId="{29098BD4-9D74-4666-A1BB-0264EE99A077}" type="sibTrans" cxnId="{7DB6713E-81D6-4BCF-8DF7-0244B9B49D4D}">
      <dgm:prSet/>
      <dgm:spPr/>
      <dgm:t>
        <a:bodyPr/>
        <a:lstStyle/>
        <a:p>
          <a:endParaRPr lang="en-US"/>
        </a:p>
      </dgm:t>
    </dgm:pt>
    <dgm:pt modelId="{52AC2B69-0E8B-4FA1-8843-AC5EEB85AADA}" type="pres">
      <dgm:prSet presAssocID="{2FC73431-6DCA-482C-9F16-3FD4AD94A3BF}" presName="Name0" presStyleCnt="0">
        <dgm:presLayoutVars>
          <dgm:dir/>
          <dgm:resizeHandles val="exact"/>
        </dgm:presLayoutVars>
      </dgm:prSet>
      <dgm:spPr/>
    </dgm:pt>
    <dgm:pt modelId="{946FE56A-B417-421F-8633-49644895F21A}" type="pres">
      <dgm:prSet presAssocID="{2FC73431-6DCA-482C-9F16-3FD4AD94A3BF}" presName="bkgdShp" presStyleLbl="alignAccFollowNode1" presStyleIdx="0" presStyleCnt="1"/>
      <dgm:spPr/>
    </dgm:pt>
    <dgm:pt modelId="{A08830C3-653E-48F6-BA84-61BFEBC79550}" type="pres">
      <dgm:prSet presAssocID="{2FC73431-6DCA-482C-9F16-3FD4AD94A3BF}" presName="linComp" presStyleCnt="0"/>
      <dgm:spPr/>
    </dgm:pt>
    <dgm:pt modelId="{EE46F358-022C-45DA-80CF-929C96506B3A}" type="pres">
      <dgm:prSet presAssocID="{9B4DD749-4E19-4899-AC79-9CA0345ACDB8}" presName="compNode" presStyleCnt="0"/>
      <dgm:spPr/>
    </dgm:pt>
    <dgm:pt modelId="{43593574-DE43-4249-A510-8BF149BD235C}" type="pres">
      <dgm:prSet presAssocID="{9B4DD749-4E19-4899-AC79-9CA0345ACDB8}" presName="node" presStyleLbl="node1" presStyleIdx="0" presStyleCnt="3">
        <dgm:presLayoutVars>
          <dgm:bulletEnabled val="1"/>
        </dgm:presLayoutVars>
      </dgm:prSet>
      <dgm:spPr/>
    </dgm:pt>
    <dgm:pt modelId="{8A795C7B-EDB2-43C1-865C-08D13524EC0C}" type="pres">
      <dgm:prSet presAssocID="{9B4DD749-4E19-4899-AC79-9CA0345ACDB8}" presName="invisiNode" presStyleLbl="node1" presStyleIdx="0" presStyleCnt="3"/>
      <dgm:spPr/>
    </dgm:pt>
    <dgm:pt modelId="{3B6D603B-5536-49DF-A9DF-069A85694F20}" type="pres">
      <dgm:prSet presAssocID="{9B4DD749-4E19-4899-AC79-9CA0345ACDB8}" presName="imagNode" presStyleLbl="fgImgPlace1" presStyleIdx="0" presStyleCnt="3" custScaleX="86500" custScaleY="121773"/>
      <dgm:spPr>
        <a:blipFill rotWithShape="1">
          <a:blip xmlns:r="http://schemas.openxmlformats.org/officeDocument/2006/relationships" r:embed="rId1"/>
          <a:stretch>
            <a:fillRect/>
          </a:stretch>
        </a:blipFill>
      </dgm:spPr>
    </dgm:pt>
    <dgm:pt modelId="{F20BD979-778C-4D8C-B7EE-7D7777641666}" type="pres">
      <dgm:prSet presAssocID="{11B3A735-0A57-4F36-A60A-230FE12F7F70}" presName="sibTrans" presStyleLbl="sibTrans2D1" presStyleIdx="0" presStyleCnt="0"/>
      <dgm:spPr/>
    </dgm:pt>
    <dgm:pt modelId="{E83B5C82-013B-4F1A-B83C-D6B6CA97385E}" type="pres">
      <dgm:prSet presAssocID="{74C572D4-D070-4873-B7EF-F2481FC81F48}" presName="compNode" presStyleCnt="0"/>
      <dgm:spPr/>
    </dgm:pt>
    <dgm:pt modelId="{91DF54E7-CB19-47E9-A79F-C6E06C1A8526}" type="pres">
      <dgm:prSet presAssocID="{74C572D4-D070-4873-B7EF-F2481FC81F48}" presName="node" presStyleLbl="node1" presStyleIdx="1" presStyleCnt="3" custLinFactX="16750" custLinFactNeighborX="100000" custLinFactNeighborY="293">
        <dgm:presLayoutVars>
          <dgm:bulletEnabled val="1"/>
        </dgm:presLayoutVars>
      </dgm:prSet>
      <dgm:spPr/>
    </dgm:pt>
    <dgm:pt modelId="{377092C9-E1CA-484B-BFA0-9E6A818EEE5D}" type="pres">
      <dgm:prSet presAssocID="{74C572D4-D070-4873-B7EF-F2481FC81F48}" presName="invisiNode" presStyleLbl="node1" presStyleIdx="1" presStyleCnt="3"/>
      <dgm:spPr/>
    </dgm:pt>
    <dgm:pt modelId="{B80B09E3-6823-4F8A-A495-9224E38CC5FF}" type="pres">
      <dgm:prSet presAssocID="{74C572D4-D070-4873-B7EF-F2481FC81F48}" presName="imagNode" presStyleLbl="fgImgPlace1" presStyleIdx="1" presStyleCnt="3" custScaleX="86775" custScaleY="121773" custLinFactX="13475" custLinFactNeighborX="100000" custLinFactNeighborY="-2408"/>
      <dgm:spPr>
        <a:blipFill rotWithShape="1">
          <a:blip xmlns:r="http://schemas.openxmlformats.org/officeDocument/2006/relationships" r:embed="rId2"/>
          <a:stretch>
            <a:fillRect/>
          </a:stretch>
        </a:blipFill>
      </dgm:spPr>
    </dgm:pt>
    <dgm:pt modelId="{5F049334-1B34-48B8-A4AB-A6646A1AF19F}" type="pres">
      <dgm:prSet presAssocID="{6A501883-A7C0-4EA1-9DE8-2F18C3C93308}" presName="sibTrans" presStyleLbl="sibTrans2D1" presStyleIdx="0" presStyleCnt="0"/>
      <dgm:spPr/>
    </dgm:pt>
    <dgm:pt modelId="{B4C52ECD-5293-4CF4-92CE-EFA6345580E6}" type="pres">
      <dgm:prSet presAssocID="{5D006A09-36DA-4953-9526-6E5151B91C9C}" presName="compNode" presStyleCnt="0"/>
      <dgm:spPr/>
    </dgm:pt>
    <dgm:pt modelId="{A711FF62-F15A-4EEE-A7B3-29E8ECA976F3}" type="pres">
      <dgm:prSet presAssocID="{5D006A09-36DA-4953-9526-6E5151B91C9C}" presName="node" presStyleLbl="node1" presStyleIdx="2" presStyleCnt="3" custLinFactX="-9937" custLinFactNeighborX="-100000" custLinFactNeighborY="293">
        <dgm:presLayoutVars>
          <dgm:bulletEnabled val="1"/>
        </dgm:presLayoutVars>
      </dgm:prSet>
      <dgm:spPr/>
    </dgm:pt>
    <dgm:pt modelId="{112B30F4-EAFF-4E98-92C2-0ED94FBDDC37}" type="pres">
      <dgm:prSet presAssocID="{5D006A09-36DA-4953-9526-6E5151B91C9C}" presName="invisiNode" presStyleLbl="node1" presStyleIdx="2" presStyleCnt="3"/>
      <dgm:spPr/>
    </dgm:pt>
    <dgm:pt modelId="{CA287D98-1F7F-4533-990E-153D8AF2BA31}" type="pres">
      <dgm:prSet presAssocID="{5D006A09-36DA-4953-9526-6E5151B91C9C}" presName="imagNode" presStyleLbl="fgImgPlace1" presStyleIdx="2" presStyleCnt="3" custScaleX="80226" custScaleY="109775" custLinFactX="-9937" custLinFactNeighborX="-100000" custLinFactNeighborY="-3519"/>
      <dgm:spPr>
        <a:blipFill rotWithShape="1">
          <a:blip xmlns:r="http://schemas.openxmlformats.org/officeDocument/2006/relationships" r:embed="rId3"/>
          <a:stretch>
            <a:fillRect/>
          </a:stretch>
        </a:blipFill>
      </dgm:spPr>
    </dgm:pt>
  </dgm:ptLst>
  <dgm:cxnLst>
    <dgm:cxn modelId="{23D42F00-1DCF-492F-8C3D-1B228B854A28}" type="presOf" srcId="{11B3A735-0A57-4F36-A60A-230FE12F7F70}" destId="{F20BD979-778C-4D8C-B7EE-7D7777641666}" srcOrd="0" destOrd="0" presId="urn:microsoft.com/office/officeart/2005/8/layout/pList2"/>
    <dgm:cxn modelId="{1FEE2F07-0158-4D98-8ADB-3E13838E1707}" type="presOf" srcId="{6A501883-A7C0-4EA1-9DE8-2F18C3C93308}" destId="{5F049334-1B34-48B8-A4AB-A6646A1AF19F}" srcOrd="0" destOrd="0" presId="urn:microsoft.com/office/officeart/2005/8/layout/pList2"/>
    <dgm:cxn modelId="{7DB6713E-81D6-4BCF-8DF7-0244B9B49D4D}" srcId="{2FC73431-6DCA-482C-9F16-3FD4AD94A3BF}" destId="{5D006A09-36DA-4953-9526-6E5151B91C9C}" srcOrd="2" destOrd="0" parTransId="{850D23F7-118B-4877-A27C-092AD3B6C6BA}" sibTransId="{29098BD4-9D74-4666-A1BB-0264EE99A077}"/>
    <dgm:cxn modelId="{47EFBA4E-7588-4DB7-B3D9-003D9698F6A2}" type="presOf" srcId="{5D006A09-36DA-4953-9526-6E5151B91C9C}" destId="{A711FF62-F15A-4EEE-A7B3-29E8ECA976F3}" srcOrd="0" destOrd="0" presId="urn:microsoft.com/office/officeart/2005/8/layout/pList2"/>
    <dgm:cxn modelId="{ADF32657-4E5D-439F-8D72-358A0CB3832A}" srcId="{2FC73431-6DCA-482C-9F16-3FD4AD94A3BF}" destId="{74C572D4-D070-4873-B7EF-F2481FC81F48}" srcOrd="1" destOrd="0" parTransId="{F9E79A3D-F910-423A-AFAE-AC3149946DD9}" sibTransId="{6A501883-A7C0-4EA1-9DE8-2F18C3C93308}"/>
    <dgm:cxn modelId="{14871883-AA0C-4BBA-8E4B-D5298B7190E2}" type="presOf" srcId="{2FC73431-6DCA-482C-9F16-3FD4AD94A3BF}" destId="{52AC2B69-0E8B-4FA1-8843-AC5EEB85AADA}" srcOrd="0" destOrd="0" presId="urn:microsoft.com/office/officeart/2005/8/layout/pList2"/>
    <dgm:cxn modelId="{0C4BBC98-8DF9-45E4-9470-4EE3C433F245}" type="presOf" srcId="{9B4DD749-4E19-4899-AC79-9CA0345ACDB8}" destId="{43593574-DE43-4249-A510-8BF149BD235C}" srcOrd="0" destOrd="0" presId="urn:microsoft.com/office/officeart/2005/8/layout/pList2"/>
    <dgm:cxn modelId="{F01709C6-2E5A-447A-B6C7-CCC962D9B4D5}" srcId="{2FC73431-6DCA-482C-9F16-3FD4AD94A3BF}" destId="{9B4DD749-4E19-4899-AC79-9CA0345ACDB8}" srcOrd="0" destOrd="0" parTransId="{E8189BA6-F06C-44F4-89B2-0A756CF024A1}" sibTransId="{11B3A735-0A57-4F36-A60A-230FE12F7F70}"/>
    <dgm:cxn modelId="{68B273F7-C591-4715-856D-4FA7D84CA8A4}" type="presOf" srcId="{74C572D4-D070-4873-B7EF-F2481FC81F48}" destId="{91DF54E7-CB19-47E9-A79F-C6E06C1A8526}" srcOrd="0" destOrd="0" presId="urn:microsoft.com/office/officeart/2005/8/layout/pList2"/>
    <dgm:cxn modelId="{ED3F5D33-47D9-46DD-985F-3DBCA3426933}" type="presParOf" srcId="{52AC2B69-0E8B-4FA1-8843-AC5EEB85AADA}" destId="{946FE56A-B417-421F-8633-49644895F21A}" srcOrd="0" destOrd="0" presId="urn:microsoft.com/office/officeart/2005/8/layout/pList2"/>
    <dgm:cxn modelId="{DF4B241B-0630-494C-A42C-DE5958C63209}" type="presParOf" srcId="{52AC2B69-0E8B-4FA1-8843-AC5EEB85AADA}" destId="{A08830C3-653E-48F6-BA84-61BFEBC79550}" srcOrd="1" destOrd="0" presId="urn:microsoft.com/office/officeart/2005/8/layout/pList2"/>
    <dgm:cxn modelId="{DC518438-83B3-483E-BD20-EA2128403EC0}" type="presParOf" srcId="{A08830C3-653E-48F6-BA84-61BFEBC79550}" destId="{EE46F358-022C-45DA-80CF-929C96506B3A}" srcOrd="0" destOrd="0" presId="urn:microsoft.com/office/officeart/2005/8/layout/pList2"/>
    <dgm:cxn modelId="{EF274DEE-43EA-42D2-9772-73E85B7A3411}" type="presParOf" srcId="{EE46F358-022C-45DA-80CF-929C96506B3A}" destId="{43593574-DE43-4249-A510-8BF149BD235C}" srcOrd="0" destOrd="0" presId="urn:microsoft.com/office/officeart/2005/8/layout/pList2"/>
    <dgm:cxn modelId="{79CE2E02-A05A-472C-982F-C20C9752F2CB}" type="presParOf" srcId="{EE46F358-022C-45DA-80CF-929C96506B3A}" destId="{8A795C7B-EDB2-43C1-865C-08D13524EC0C}" srcOrd="1" destOrd="0" presId="urn:microsoft.com/office/officeart/2005/8/layout/pList2"/>
    <dgm:cxn modelId="{6CA0DBC0-3CFE-4F41-A449-CFA4CFD5B875}" type="presParOf" srcId="{EE46F358-022C-45DA-80CF-929C96506B3A}" destId="{3B6D603B-5536-49DF-A9DF-069A85694F20}" srcOrd="2" destOrd="0" presId="urn:microsoft.com/office/officeart/2005/8/layout/pList2"/>
    <dgm:cxn modelId="{391D5E06-B8D5-4AF3-80CE-32292F90B7E2}" type="presParOf" srcId="{A08830C3-653E-48F6-BA84-61BFEBC79550}" destId="{F20BD979-778C-4D8C-B7EE-7D7777641666}" srcOrd="1" destOrd="0" presId="urn:microsoft.com/office/officeart/2005/8/layout/pList2"/>
    <dgm:cxn modelId="{CAD1E547-45A9-4BB9-B95D-A773640D170A}" type="presParOf" srcId="{A08830C3-653E-48F6-BA84-61BFEBC79550}" destId="{E83B5C82-013B-4F1A-B83C-D6B6CA97385E}" srcOrd="2" destOrd="0" presId="urn:microsoft.com/office/officeart/2005/8/layout/pList2"/>
    <dgm:cxn modelId="{CAAAAEBD-BD8E-4524-A2ED-AD7A009D9390}" type="presParOf" srcId="{E83B5C82-013B-4F1A-B83C-D6B6CA97385E}" destId="{91DF54E7-CB19-47E9-A79F-C6E06C1A8526}" srcOrd="0" destOrd="0" presId="urn:microsoft.com/office/officeart/2005/8/layout/pList2"/>
    <dgm:cxn modelId="{39090932-47C1-451F-8E1F-ED5B25AD236F}" type="presParOf" srcId="{E83B5C82-013B-4F1A-B83C-D6B6CA97385E}" destId="{377092C9-E1CA-484B-BFA0-9E6A818EEE5D}" srcOrd="1" destOrd="0" presId="urn:microsoft.com/office/officeart/2005/8/layout/pList2"/>
    <dgm:cxn modelId="{98EFDA7A-0F90-4EC1-A791-500A68451CAF}" type="presParOf" srcId="{E83B5C82-013B-4F1A-B83C-D6B6CA97385E}" destId="{B80B09E3-6823-4F8A-A495-9224E38CC5FF}" srcOrd="2" destOrd="0" presId="urn:microsoft.com/office/officeart/2005/8/layout/pList2"/>
    <dgm:cxn modelId="{249C4E9C-5682-4078-9005-3D6BE7F7FCE2}" type="presParOf" srcId="{A08830C3-653E-48F6-BA84-61BFEBC79550}" destId="{5F049334-1B34-48B8-A4AB-A6646A1AF19F}" srcOrd="3" destOrd="0" presId="urn:microsoft.com/office/officeart/2005/8/layout/pList2"/>
    <dgm:cxn modelId="{E2026E1F-EF19-480A-8BF6-FF691149FA01}" type="presParOf" srcId="{A08830C3-653E-48F6-BA84-61BFEBC79550}" destId="{B4C52ECD-5293-4CF4-92CE-EFA6345580E6}" srcOrd="4" destOrd="0" presId="urn:microsoft.com/office/officeart/2005/8/layout/pList2"/>
    <dgm:cxn modelId="{364B00AD-EB38-434D-9D2B-06631C66A618}" type="presParOf" srcId="{B4C52ECD-5293-4CF4-92CE-EFA6345580E6}" destId="{A711FF62-F15A-4EEE-A7B3-29E8ECA976F3}" srcOrd="0" destOrd="0" presId="urn:microsoft.com/office/officeart/2005/8/layout/pList2"/>
    <dgm:cxn modelId="{52C5D54B-CD42-4791-9407-8440206B94D7}" type="presParOf" srcId="{B4C52ECD-5293-4CF4-92CE-EFA6345580E6}" destId="{112B30F4-EAFF-4E98-92C2-0ED94FBDDC37}" srcOrd="1" destOrd="0" presId="urn:microsoft.com/office/officeart/2005/8/layout/pList2"/>
    <dgm:cxn modelId="{6287A5DF-1F0C-44BF-B369-FFF9EAB96656}" type="presParOf" srcId="{B4C52ECD-5293-4CF4-92CE-EFA6345580E6}" destId="{CA287D98-1F7F-4533-990E-153D8AF2BA31}"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F4B3E9-C72D-4763-85D1-6A95EBA145C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71FC8ED4-94BD-4250-A284-94DF9A443DF4}">
      <dgm:prSet phldrT="[Text]"/>
      <dgm:spPr>
        <a:solidFill>
          <a:schemeClr val="accent2">
            <a:lumMod val="60000"/>
            <a:lumOff val="40000"/>
          </a:schemeClr>
        </a:solidFill>
      </dgm:spPr>
      <dgm:t>
        <a:bodyPr/>
        <a:lstStyle/>
        <a:p>
          <a:r>
            <a:rPr lang="en-US" dirty="0"/>
            <a:t>Project Portfolio Management</a:t>
          </a:r>
        </a:p>
      </dgm:t>
    </dgm:pt>
    <dgm:pt modelId="{E23DF5C8-B187-4679-9F13-F898427DC762}" type="parTrans" cxnId="{3AF9250E-9495-4CB0-B35F-2952417FA899}">
      <dgm:prSet/>
      <dgm:spPr/>
      <dgm:t>
        <a:bodyPr/>
        <a:lstStyle/>
        <a:p>
          <a:endParaRPr lang="en-US"/>
        </a:p>
      </dgm:t>
    </dgm:pt>
    <dgm:pt modelId="{150A624C-AD35-4EED-909A-5BFF7D958AFE}" type="sibTrans" cxnId="{3AF9250E-9495-4CB0-B35F-2952417FA899}">
      <dgm:prSet/>
      <dgm:spPr/>
      <dgm:t>
        <a:bodyPr/>
        <a:lstStyle/>
        <a:p>
          <a:endParaRPr lang="en-US"/>
        </a:p>
      </dgm:t>
    </dgm:pt>
    <dgm:pt modelId="{709BAA1D-36AD-43B8-96FA-73E3895B5444}">
      <dgm:prSet phldrT="[Text]"/>
      <dgm:spPr>
        <a:solidFill>
          <a:srgbClr val="00B050"/>
        </a:solidFill>
      </dgm:spPr>
      <dgm:t>
        <a:bodyPr/>
        <a:lstStyle/>
        <a:p>
          <a:r>
            <a:rPr lang="en-US" dirty="0"/>
            <a:t>Risk Management</a:t>
          </a:r>
        </a:p>
      </dgm:t>
    </dgm:pt>
    <dgm:pt modelId="{1610F780-423A-417F-94F4-A90A6BA55C33}" type="parTrans" cxnId="{39CDB250-B17E-4153-AAB7-01B896BF0F97}">
      <dgm:prSet/>
      <dgm:spPr/>
      <dgm:t>
        <a:bodyPr/>
        <a:lstStyle/>
        <a:p>
          <a:endParaRPr lang="en-US"/>
        </a:p>
      </dgm:t>
    </dgm:pt>
    <dgm:pt modelId="{4AD9512F-9324-4F0C-AE8F-36060637AB86}" type="sibTrans" cxnId="{39CDB250-B17E-4153-AAB7-01B896BF0F97}">
      <dgm:prSet/>
      <dgm:spPr/>
      <dgm:t>
        <a:bodyPr/>
        <a:lstStyle/>
        <a:p>
          <a:endParaRPr lang="en-US"/>
        </a:p>
      </dgm:t>
    </dgm:pt>
    <dgm:pt modelId="{F381CA08-029A-4016-B8FC-B3DCE9C6F780}">
      <dgm:prSet phldrT="[Text]"/>
      <dgm:spPr>
        <a:solidFill>
          <a:srgbClr val="7030A0"/>
        </a:solidFill>
      </dgm:spPr>
      <dgm:t>
        <a:bodyPr/>
        <a:lstStyle/>
        <a:p>
          <a:r>
            <a:rPr lang="en-US" dirty="0"/>
            <a:t>Process Management</a:t>
          </a:r>
        </a:p>
      </dgm:t>
    </dgm:pt>
    <dgm:pt modelId="{04B46D9B-1C78-4723-81CA-1E66573CB888}" type="parTrans" cxnId="{BAD9DE10-3497-4CFF-A132-2A2AE71B7BF1}">
      <dgm:prSet/>
      <dgm:spPr/>
      <dgm:t>
        <a:bodyPr/>
        <a:lstStyle/>
        <a:p>
          <a:endParaRPr lang="en-US"/>
        </a:p>
      </dgm:t>
    </dgm:pt>
    <dgm:pt modelId="{CA839A9F-5944-44D5-8EA2-224565EC841C}" type="sibTrans" cxnId="{BAD9DE10-3497-4CFF-A132-2A2AE71B7BF1}">
      <dgm:prSet/>
      <dgm:spPr/>
      <dgm:t>
        <a:bodyPr/>
        <a:lstStyle/>
        <a:p>
          <a:endParaRPr lang="en-US"/>
        </a:p>
      </dgm:t>
    </dgm:pt>
    <dgm:pt modelId="{453A1701-20EA-464D-9CDA-EA2FF40039B1}">
      <dgm:prSet phldrT="[Text]"/>
      <dgm:spPr>
        <a:solidFill>
          <a:srgbClr val="C00000"/>
        </a:solidFill>
      </dgm:spPr>
      <dgm:t>
        <a:bodyPr/>
        <a:lstStyle/>
        <a:p>
          <a:r>
            <a:rPr lang="en-US" dirty="0"/>
            <a:t>Performance Management</a:t>
          </a:r>
        </a:p>
      </dgm:t>
    </dgm:pt>
    <dgm:pt modelId="{A334FA03-CD79-4B60-9074-48F99BA681E3}" type="parTrans" cxnId="{A05D9997-3D22-41C2-ACDE-05CF905E7D16}">
      <dgm:prSet/>
      <dgm:spPr/>
      <dgm:t>
        <a:bodyPr/>
        <a:lstStyle/>
        <a:p>
          <a:endParaRPr lang="en-US"/>
        </a:p>
      </dgm:t>
    </dgm:pt>
    <dgm:pt modelId="{D18EAE40-C030-4BC2-9607-F74478896142}" type="sibTrans" cxnId="{A05D9997-3D22-41C2-ACDE-05CF905E7D16}">
      <dgm:prSet/>
      <dgm:spPr/>
      <dgm:t>
        <a:bodyPr/>
        <a:lstStyle/>
        <a:p>
          <a:endParaRPr lang="en-US"/>
        </a:p>
      </dgm:t>
    </dgm:pt>
    <dgm:pt modelId="{1BD39C44-E20D-4D1A-B6CE-00B74DE65507}" type="pres">
      <dgm:prSet presAssocID="{93F4B3E9-C72D-4763-85D1-6A95EBA145C4}" presName="cycle" presStyleCnt="0">
        <dgm:presLayoutVars>
          <dgm:dir/>
          <dgm:resizeHandles val="exact"/>
        </dgm:presLayoutVars>
      </dgm:prSet>
      <dgm:spPr/>
    </dgm:pt>
    <dgm:pt modelId="{4F29E825-5AFE-4F91-AF43-FDDA62E9E1D6}" type="pres">
      <dgm:prSet presAssocID="{71FC8ED4-94BD-4250-A284-94DF9A443DF4}" presName="node" presStyleLbl="node1" presStyleIdx="0" presStyleCnt="4">
        <dgm:presLayoutVars>
          <dgm:bulletEnabled val="1"/>
        </dgm:presLayoutVars>
      </dgm:prSet>
      <dgm:spPr/>
    </dgm:pt>
    <dgm:pt modelId="{8B35A7C7-430D-4CC0-BFC0-724CA08591EA}" type="pres">
      <dgm:prSet presAssocID="{71FC8ED4-94BD-4250-A284-94DF9A443DF4}" presName="spNode" presStyleCnt="0"/>
      <dgm:spPr/>
    </dgm:pt>
    <dgm:pt modelId="{DBC2519E-C305-472B-B8E6-0D3E824169C5}" type="pres">
      <dgm:prSet presAssocID="{150A624C-AD35-4EED-909A-5BFF7D958AFE}" presName="sibTrans" presStyleLbl="sibTrans1D1" presStyleIdx="0" presStyleCnt="4"/>
      <dgm:spPr/>
    </dgm:pt>
    <dgm:pt modelId="{DC4CA03D-4002-4BEB-B4E4-ED581ECE1DA4}" type="pres">
      <dgm:prSet presAssocID="{709BAA1D-36AD-43B8-96FA-73E3895B5444}" presName="node" presStyleLbl="node1" presStyleIdx="1" presStyleCnt="4">
        <dgm:presLayoutVars>
          <dgm:bulletEnabled val="1"/>
        </dgm:presLayoutVars>
      </dgm:prSet>
      <dgm:spPr/>
    </dgm:pt>
    <dgm:pt modelId="{0F5C121D-38D1-4E1A-A87B-DF0B376C3019}" type="pres">
      <dgm:prSet presAssocID="{709BAA1D-36AD-43B8-96FA-73E3895B5444}" presName="spNode" presStyleCnt="0"/>
      <dgm:spPr/>
    </dgm:pt>
    <dgm:pt modelId="{D784F875-06C8-4706-A685-0F61A080F449}" type="pres">
      <dgm:prSet presAssocID="{4AD9512F-9324-4F0C-AE8F-36060637AB86}" presName="sibTrans" presStyleLbl="sibTrans1D1" presStyleIdx="1" presStyleCnt="4"/>
      <dgm:spPr/>
    </dgm:pt>
    <dgm:pt modelId="{686F2D87-9A79-4DD5-926F-F4C4592A19E6}" type="pres">
      <dgm:prSet presAssocID="{F381CA08-029A-4016-B8FC-B3DCE9C6F780}" presName="node" presStyleLbl="node1" presStyleIdx="2" presStyleCnt="4">
        <dgm:presLayoutVars>
          <dgm:bulletEnabled val="1"/>
        </dgm:presLayoutVars>
      </dgm:prSet>
      <dgm:spPr/>
    </dgm:pt>
    <dgm:pt modelId="{A72093FD-B249-471C-AD09-E5E914912D22}" type="pres">
      <dgm:prSet presAssocID="{F381CA08-029A-4016-B8FC-B3DCE9C6F780}" presName="spNode" presStyleCnt="0"/>
      <dgm:spPr/>
    </dgm:pt>
    <dgm:pt modelId="{34397540-6DB4-40BD-B082-15BFAA120510}" type="pres">
      <dgm:prSet presAssocID="{CA839A9F-5944-44D5-8EA2-224565EC841C}" presName="sibTrans" presStyleLbl="sibTrans1D1" presStyleIdx="2" presStyleCnt="4"/>
      <dgm:spPr/>
    </dgm:pt>
    <dgm:pt modelId="{70629366-B144-42A0-BA2E-079040312574}" type="pres">
      <dgm:prSet presAssocID="{453A1701-20EA-464D-9CDA-EA2FF40039B1}" presName="node" presStyleLbl="node1" presStyleIdx="3" presStyleCnt="4">
        <dgm:presLayoutVars>
          <dgm:bulletEnabled val="1"/>
        </dgm:presLayoutVars>
      </dgm:prSet>
      <dgm:spPr/>
    </dgm:pt>
    <dgm:pt modelId="{355B630D-DDAB-4B26-91DD-80BBE6922566}" type="pres">
      <dgm:prSet presAssocID="{453A1701-20EA-464D-9CDA-EA2FF40039B1}" presName="spNode" presStyleCnt="0"/>
      <dgm:spPr/>
    </dgm:pt>
    <dgm:pt modelId="{3E12E96A-5D40-4D32-9F8B-C5A342FEADC4}" type="pres">
      <dgm:prSet presAssocID="{D18EAE40-C030-4BC2-9607-F74478896142}" presName="sibTrans" presStyleLbl="sibTrans1D1" presStyleIdx="3" presStyleCnt="4"/>
      <dgm:spPr/>
    </dgm:pt>
  </dgm:ptLst>
  <dgm:cxnLst>
    <dgm:cxn modelId="{34EA6308-14DB-4018-B119-BBF90EF09EE1}" type="presOf" srcId="{CA839A9F-5944-44D5-8EA2-224565EC841C}" destId="{34397540-6DB4-40BD-B082-15BFAA120510}" srcOrd="0" destOrd="0" presId="urn:microsoft.com/office/officeart/2005/8/layout/cycle5"/>
    <dgm:cxn modelId="{3AF9250E-9495-4CB0-B35F-2952417FA899}" srcId="{93F4B3E9-C72D-4763-85D1-6A95EBA145C4}" destId="{71FC8ED4-94BD-4250-A284-94DF9A443DF4}" srcOrd="0" destOrd="0" parTransId="{E23DF5C8-B187-4679-9F13-F898427DC762}" sibTransId="{150A624C-AD35-4EED-909A-5BFF7D958AFE}"/>
    <dgm:cxn modelId="{BAD9DE10-3497-4CFF-A132-2A2AE71B7BF1}" srcId="{93F4B3E9-C72D-4763-85D1-6A95EBA145C4}" destId="{F381CA08-029A-4016-B8FC-B3DCE9C6F780}" srcOrd="2" destOrd="0" parTransId="{04B46D9B-1C78-4723-81CA-1E66573CB888}" sibTransId="{CA839A9F-5944-44D5-8EA2-224565EC841C}"/>
    <dgm:cxn modelId="{CB8AB713-8EB4-435D-A426-148912A36972}" type="presOf" srcId="{709BAA1D-36AD-43B8-96FA-73E3895B5444}" destId="{DC4CA03D-4002-4BEB-B4E4-ED581ECE1DA4}" srcOrd="0" destOrd="0" presId="urn:microsoft.com/office/officeart/2005/8/layout/cycle5"/>
    <dgm:cxn modelId="{B7C6F626-8CA7-4243-B3AD-68B700C26642}" type="presOf" srcId="{4AD9512F-9324-4F0C-AE8F-36060637AB86}" destId="{D784F875-06C8-4706-A685-0F61A080F449}" srcOrd="0" destOrd="0" presId="urn:microsoft.com/office/officeart/2005/8/layout/cycle5"/>
    <dgm:cxn modelId="{39CDB250-B17E-4153-AAB7-01B896BF0F97}" srcId="{93F4B3E9-C72D-4763-85D1-6A95EBA145C4}" destId="{709BAA1D-36AD-43B8-96FA-73E3895B5444}" srcOrd="1" destOrd="0" parTransId="{1610F780-423A-417F-94F4-A90A6BA55C33}" sibTransId="{4AD9512F-9324-4F0C-AE8F-36060637AB86}"/>
    <dgm:cxn modelId="{3FC3C682-360B-4BF0-99B7-C7136E60ED3F}" type="presOf" srcId="{453A1701-20EA-464D-9CDA-EA2FF40039B1}" destId="{70629366-B144-42A0-BA2E-079040312574}" srcOrd="0" destOrd="0" presId="urn:microsoft.com/office/officeart/2005/8/layout/cycle5"/>
    <dgm:cxn modelId="{95CECD8B-4751-4608-9ACA-C75984179087}" type="presOf" srcId="{71FC8ED4-94BD-4250-A284-94DF9A443DF4}" destId="{4F29E825-5AFE-4F91-AF43-FDDA62E9E1D6}" srcOrd="0" destOrd="0" presId="urn:microsoft.com/office/officeart/2005/8/layout/cycle5"/>
    <dgm:cxn modelId="{A05D9997-3D22-41C2-ACDE-05CF905E7D16}" srcId="{93F4B3E9-C72D-4763-85D1-6A95EBA145C4}" destId="{453A1701-20EA-464D-9CDA-EA2FF40039B1}" srcOrd="3" destOrd="0" parTransId="{A334FA03-CD79-4B60-9074-48F99BA681E3}" sibTransId="{D18EAE40-C030-4BC2-9607-F74478896142}"/>
    <dgm:cxn modelId="{7BE06DC1-FB02-46A4-9701-D47156C398AB}" type="presOf" srcId="{150A624C-AD35-4EED-909A-5BFF7D958AFE}" destId="{DBC2519E-C305-472B-B8E6-0D3E824169C5}" srcOrd="0" destOrd="0" presId="urn:microsoft.com/office/officeart/2005/8/layout/cycle5"/>
    <dgm:cxn modelId="{CAE9A4C3-FCB9-4F96-B64B-2008F1339C19}" type="presOf" srcId="{D18EAE40-C030-4BC2-9607-F74478896142}" destId="{3E12E96A-5D40-4D32-9F8B-C5A342FEADC4}" srcOrd="0" destOrd="0" presId="urn:microsoft.com/office/officeart/2005/8/layout/cycle5"/>
    <dgm:cxn modelId="{C20308CA-B076-468E-9284-783DB1BD2C43}" type="presOf" srcId="{93F4B3E9-C72D-4763-85D1-6A95EBA145C4}" destId="{1BD39C44-E20D-4D1A-B6CE-00B74DE65507}" srcOrd="0" destOrd="0" presId="urn:microsoft.com/office/officeart/2005/8/layout/cycle5"/>
    <dgm:cxn modelId="{1CE636DC-7E75-43EE-B889-A21B1C83B06D}" type="presOf" srcId="{F381CA08-029A-4016-B8FC-B3DCE9C6F780}" destId="{686F2D87-9A79-4DD5-926F-F4C4592A19E6}" srcOrd="0" destOrd="0" presId="urn:microsoft.com/office/officeart/2005/8/layout/cycle5"/>
    <dgm:cxn modelId="{F508E75F-E2B2-4243-BEF2-E6689DF1DD62}" type="presParOf" srcId="{1BD39C44-E20D-4D1A-B6CE-00B74DE65507}" destId="{4F29E825-5AFE-4F91-AF43-FDDA62E9E1D6}" srcOrd="0" destOrd="0" presId="urn:microsoft.com/office/officeart/2005/8/layout/cycle5"/>
    <dgm:cxn modelId="{C5241C6C-BF3C-46E2-BBCA-C84FC8486A28}" type="presParOf" srcId="{1BD39C44-E20D-4D1A-B6CE-00B74DE65507}" destId="{8B35A7C7-430D-4CC0-BFC0-724CA08591EA}" srcOrd="1" destOrd="0" presId="urn:microsoft.com/office/officeart/2005/8/layout/cycle5"/>
    <dgm:cxn modelId="{89157CA9-9E2D-420F-9739-5ECECD119B88}" type="presParOf" srcId="{1BD39C44-E20D-4D1A-B6CE-00B74DE65507}" destId="{DBC2519E-C305-472B-B8E6-0D3E824169C5}" srcOrd="2" destOrd="0" presId="urn:microsoft.com/office/officeart/2005/8/layout/cycle5"/>
    <dgm:cxn modelId="{12464232-0447-44FC-80D1-AAF585F6E386}" type="presParOf" srcId="{1BD39C44-E20D-4D1A-B6CE-00B74DE65507}" destId="{DC4CA03D-4002-4BEB-B4E4-ED581ECE1DA4}" srcOrd="3" destOrd="0" presId="urn:microsoft.com/office/officeart/2005/8/layout/cycle5"/>
    <dgm:cxn modelId="{1DC24CDB-FA48-4708-B361-6B57CEE9F847}" type="presParOf" srcId="{1BD39C44-E20D-4D1A-B6CE-00B74DE65507}" destId="{0F5C121D-38D1-4E1A-A87B-DF0B376C3019}" srcOrd="4" destOrd="0" presId="urn:microsoft.com/office/officeart/2005/8/layout/cycle5"/>
    <dgm:cxn modelId="{000FF2F0-CF51-4909-AE18-0030E48C6924}" type="presParOf" srcId="{1BD39C44-E20D-4D1A-B6CE-00B74DE65507}" destId="{D784F875-06C8-4706-A685-0F61A080F449}" srcOrd="5" destOrd="0" presId="urn:microsoft.com/office/officeart/2005/8/layout/cycle5"/>
    <dgm:cxn modelId="{FC43720A-1D9A-4F34-BC03-3F25026DDE96}" type="presParOf" srcId="{1BD39C44-E20D-4D1A-B6CE-00B74DE65507}" destId="{686F2D87-9A79-4DD5-926F-F4C4592A19E6}" srcOrd="6" destOrd="0" presId="urn:microsoft.com/office/officeart/2005/8/layout/cycle5"/>
    <dgm:cxn modelId="{F28945E7-8C39-4C59-8E18-822B5EE8EB8B}" type="presParOf" srcId="{1BD39C44-E20D-4D1A-B6CE-00B74DE65507}" destId="{A72093FD-B249-471C-AD09-E5E914912D22}" srcOrd="7" destOrd="0" presId="urn:microsoft.com/office/officeart/2005/8/layout/cycle5"/>
    <dgm:cxn modelId="{7E26F969-5E09-49A3-8BAE-B9E1B98406A2}" type="presParOf" srcId="{1BD39C44-E20D-4D1A-B6CE-00B74DE65507}" destId="{34397540-6DB4-40BD-B082-15BFAA120510}" srcOrd="8" destOrd="0" presId="urn:microsoft.com/office/officeart/2005/8/layout/cycle5"/>
    <dgm:cxn modelId="{B9F98240-38B0-49CA-818F-E595DAFEB771}" type="presParOf" srcId="{1BD39C44-E20D-4D1A-B6CE-00B74DE65507}" destId="{70629366-B144-42A0-BA2E-079040312574}" srcOrd="9" destOrd="0" presId="urn:microsoft.com/office/officeart/2005/8/layout/cycle5"/>
    <dgm:cxn modelId="{72AE3C03-3E71-4F01-A4CB-3520505CA1CB}" type="presParOf" srcId="{1BD39C44-E20D-4D1A-B6CE-00B74DE65507}" destId="{355B630D-DDAB-4B26-91DD-80BBE6922566}" srcOrd="10" destOrd="0" presId="urn:microsoft.com/office/officeart/2005/8/layout/cycle5"/>
    <dgm:cxn modelId="{EA872B79-5CF8-4C01-BDBE-FB6EFB8BF739}" type="presParOf" srcId="{1BD39C44-E20D-4D1A-B6CE-00B74DE65507}" destId="{3E12E96A-5D40-4D32-9F8B-C5A342FEADC4}"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B9F72-AEE5-4A9E-8746-68A8F654C116}">
      <dsp:nvSpPr>
        <dsp:cNvPr id="0" name=""/>
        <dsp:cNvSpPr/>
      </dsp:nvSpPr>
      <dsp:spPr>
        <a:xfrm>
          <a:off x="1812" y="0"/>
          <a:ext cx="1899456" cy="4114800"/>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1">
          <a:noAutofit/>
        </a:bodyPr>
        <a:lstStyle/>
        <a:p>
          <a:pPr marL="0" lvl="0" indent="0" algn="l" defTabSz="889000" rtl="0">
            <a:lnSpc>
              <a:spcPct val="90000"/>
            </a:lnSpc>
            <a:spcBef>
              <a:spcPct val="0"/>
            </a:spcBef>
            <a:spcAft>
              <a:spcPct val="35000"/>
            </a:spcAft>
            <a:buNone/>
          </a:pPr>
          <a:r>
            <a:rPr lang="en-US" sz="2000" kern="1200" baseline="0" dirty="0">
              <a:solidFill>
                <a:schemeClr val="accent6">
                  <a:lumMod val="75000"/>
                </a:schemeClr>
              </a:solidFill>
            </a:rPr>
            <a:t>29% of projects succeed</a:t>
          </a:r>
        </a:p>
        <a:p>
          <a:pPr marL="171450" lvl="1" indent="-171450" algn="l" defTabSz="711200" rtl="0">
            <a:lnSpc>
              <a:spcPct val="90000"/>
            </a:lnSpc>
            <a:spcBef>
              <a:spcPct val="0"/>
            </a:spcBef>
            <a:spcAft>
              <a:spcPct val="15000"/>
            </a:spcAft>
            <a:buChar char="•"/>
          </a:pPr>
          <a:r>
            <a:rPr lang="en-US" sz="1600" kern="1200" baseline="0" dirty="0">
              <a:solidFill>
                <a:schemeClr val="accent6">
                  <a:lumMod val="75000"/>
                </a:schemeClr>
              </a:solidFill>
            </a:rPr>
            <a:t>A 100% improvement from 1994</a:t>
          </a:r>
        </a:p>
      </dsp:txBody>
      <dsp:txXfrm>
        <a:off x="1812" y="1645920"/>
        <a:ext cx="1899456" cy="1645920"/>
      </dsp:txXfrm>
    </dsp:sp>
    <dsp:sp modelId="{EC11E7D7-89B0-4C7F-A8F3-458FD4E5590A}">
      <dsp:nvSpPr>
        <dsp:cNvPr id="0" name=""/>
        <dsp:cNvSpPr/>
      </dsp:nvSpPr>
      <dsp:spPr>
        <a:xfrm>
          <a:off x="266426" y="246888"/>
          <a:ext cx="1370228" cy="1370228"/>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E47A11-5D1F-44FB-8988-488D6E86D7E4}">
      <dsp:nvSpPr>
        <dsp:cNvPr id="0" name=""/>
        <dsp:cNvSpPr/>
      </dsp:nvSpPr>
      <dsp:spPr>
        <a:xfrm>
          <a:off x="1958252" y="0"/>
          <a:ext cx="1899456" cy="4114800"/>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1">
          <a:noAutofit/>
        </a:bodyPr>
        <a:lstStyle/>
        <a:p>
          <a:pPr marL="0" lvl="0" indent="0" algn="l" defTabSz="889000" rtl="0">
            <a:lnSpc>
              <a:spcPct val="90000"/>
            </a:lnSpc>
            <a:spcBef>
              <a:spcPct val="0"/>
            </a:spcBef>
            <a:spcAft>
              <a:spcPct val="35000"/>
            </a:spcAft>
            <a:buNone/>
          </a:pPr>
          <a:r>
            <a:rPr lang="en-US" sz="2000" kern="1200" baseline="0" dirty="0">
              <a:solidFill>
                <a:schemeClr val="tx1"/>
              </a:solidFill>
            </a:rPr>
            <a:t>19% fail completely</a:t>
          </a:r>
        </a:p>
        <a:p>
          <a:pPr marL="171450" lvl="1" indent="-171450" algn="l" defTabSz="711200" rtl="0">
            <a:lnSpc>
              <a:spcPct val="90000"/>
            </a:lnSpc>
            <a:spcBef>
              <a:spcPct val="0"/>
            </a:spcBef>
            <a:spcAft>
              <a:spcPct val="15000"/>
            </a:spcAft>
            <a:buChar char="•"/>
          </a:pPr>
          <a:r>
            <a:rPr lang="en-US" sz="1600" kern="1200" baseline="0" dirty="0">
              <a:solidFill>
                <a:schemeClr val="tx1"/>
              </a:solidFill>
            </a:rPr>
            <a:t>Down from 31% in 1994</a:t>
          </a:r>
        </a:p>
      </dsp:txBody>
      <dsp:txXfrm>
        <a:off x="1958252" y="1645920"/>
        <a:ext cx="1899456" cy="1645920"/>
      </dsp:txXfrm>
    </dsp:sp>
    <dsp:sp modelId="{F36F1207-AE58-4845-AD28-59DA791D8E73}">
      <dsp:nvSpPr>
        <dsp:cNvPr id="0" name=""/>
        <dsp:cNvSpPr/>
      </dsp:nvSpPr>
      <dsp:spPr>
        <a:xfrm>
          <a:off x="2222865" y="246888"/>
          <a:ext cx="1370228" cy="1370228"/>
        </a:xfrm>
        <a:prstGeom prst="ellipse">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F3D791-607F-44D9-ADB0-A4A09EF62ADD}">
      <dsp:nvSpPr>
        <dsp:cNvPr id="0" name=""/>
        <dsp:cNvSpPr/>
      </dsp:nvSpPr>
      <dsp:spPr>
        <a:xfrm>
          <a:off x="3914691" y="0"/>
          <a:ext cx="1899456" cy="4114800"/>
        </a:xfrm>
        <a:prstGeom prst="roundRect">
          <a:avLst>
            <a:gd name="adj" fmla="val 10000"/>
          </a:avLst>
        </a:prstGeom>
        <a:solidFill>
          <a:srgbClr val="0099CC"/>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dirty="0"/>
            <a:t>52% are challenged </a:t>
          </a:r>
        </a:p>
      </dsp:txBody>
      <dsp:txXfrm>
        <a:off x="3914691" y="1645920"/>
        <a:ext cx="1899456" cy="1645920"/>
      </dsp:txXfrm>
    </dsp:sp>
    <dsp:sp modelId="{020C9028-5022-49AA-9E3A-3A9DB497A5C3}">
      <dsp:nvSpPr>
        <dsp:cNvPr id="0" name=""/>
        <dsp:cNvSpPr/>
      </dsp:nvSpPr>
      <dsp:spPr>
        <a:xfrm>
          <a:off x="4179305" y="246888"/>
          <a:ext cx="1370228" cy="1370228"/>
        </a:xfrm>
        <a:prstGeom prst="ellipse">
          <a:avLst/>
        </a:prstGeom>
        <a:blipFill rotWithShape="0">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A66452-0CE8-4607-8130-7155CF72123F}">
      <dsp:nvSpPr>
        <dsp:cNvPr id="0" name=""/>
        <dsp:cNvSpPr/>
      </dsp:nvSpPr>
      <dsp:spPr>
        <a:xfrm>
          <a:off x="5871131" y="0"/>
          <a:ext cx="1899456" cy="4114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1">
          <a:noAutofit/>
        </a:bodyPr>
        <a:lstStyle/>
        <a:p>
          <a:pPr marL="0" lvl="0" indent="0" algn="l" defTabSz="889000" rtl="0">
            <a:lnSpc>
              <a:spcPct val="90000"/>
            </a:lnSpc>
            <a:spcBef>
              <a:spcPct val="0"/>
            </a:spcBef>
            <a:spcAft>
              <a:spcPct val="35000"/>
            </a:spcAft>
            <a:buNone/>
          </a:pPr>
          <a:r>
            <a:rPr lang="en-US" sz="2000" kern="1200" dirty="0"/>
            <a:t>$55 billion total project waste</a:t>
          </a:r>
        </a:p>
        <a:p>
          <a:pPr marL="171450" lvl="1" indent="-171450" algn="l" defTabSz="711200" rtl="0">
            <a:lnSpc>
              <a:spcPct val="90000"/>
            </a:lnSpc>
            <a:spcBef>
              <a:spcPct val="0"/>
            </a:spcBef>
            <a:spcAft>
              <a:spcPct val="15000"/>
            </a:spcAft>
            <a:buChar char="•"/>
          </a:pPr>
          <a:r>
            <a:rPr lang="en-US" sz="1600" kern="1200" dirty="0"/>
            <a:t>Up from $38 billion in 2002</a:t>
          </a:r>
        </a:p>
      </dsp:txBody>
      <dsp:txXfrm>
        <a:off x="5871131" y="1645920"/>
        <a:ext cx="1899456" cy="1645920"/>
      </dsp:txXfrm>
    </dsp:sp>
    <dsp:sp modelId="{2B971D68-E0F9-4766-A785-0A78903C8E79}">
      <dsp:nvSpPr>
        <dsp:cNvPr id="0" name=""/>
        <dsp:cNvSpPr/>
      </dsp:nvSpPr>
      <dsp:spPr>
        <a:xfrm>
          <a:off x="6135745" y="246888"/>
          <a:ext cx="1370228" cy="1370228"/>
        </a:xfrm>
        <a:prstGeom prst="ellipse">
          <a:avLst/>
        </a:prstGeom>
        <a:blipFill rotWithShape="0">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DF11DB-0BF9-45A7-894B-1097199C9833}">
      <dsp:nvSpPr>
        <dsp:cNvPr id="0" name=""/>
        <dsp:cNvSpPr/>
      </dsp:nvSpPr>
      <dsp:spPr>
        <a:xfrm>
          <a:off x="310895" y="3291840"/>
          <a:ext cx="7150608" cy="61722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FE56A-B417-421F-8633-49644895F21A}">
      <dsp:nvSpPr>
        <dsp:cNvPr id="0" name=""/>
        <dsp:cNvSpPr/>
      </dsp:nvSpPr>
      <dsp:spPr>
        <a:xfrm>
          <a:off x="0" y="0"/>
          <a:ext cx="7772400" cy="212597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6D603B-5536-49DF-A9DF-069A85694F20}">
      <dsp:nvSpPr>
        <dsp:cNvPr id="0" name=""/>
        <dsp:cNvSpPr/>
      </dsp:nvSpPr>
      <dsp:spPr>
        <a:xfrm>
          <a:off x="387284" y="113737"/>
          <a:ext cx="1974918" cy="1898504"/>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593574-DE43-4249-A510-8BF149BD235C}">
      <dsp:nvSpPr>
        <dsp:cNvPr id="0" name=""/>
        <dsp:cNvSpPr/>
      </dsp:nvSpPr>
      <dsp:spPr>
        <a:xfrm rot="10800000">
          <a:off x="233171" y="2125979"/>
          <a:ext cx="2283142" cy="2598419"/>
        </a:xfrm>
        <a:prstGeom prst="round2SameRect">
          <a:avLst>
            <a:gd name="adj1" fmla="val 10500"/>
            <a:gd name="adj2" fmla="val 0"/>
          </a:avLst>
        </a:prstGeom>
        <a:solidFill>
          <a:schemeClr val="accent2">
            <a:lumMod val="20000"/>
            <a:lumOff val="8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Successful:</a:t>
          </a:r>
        </a:p>
        <a:p>
          <a:pPr marL="0" lvl="0" indent="0" algn="ctr" defTabSz="889000">
            <a:lnSpc>
              <a:spcPct val="90000"/>
            </a:lnSpc>
            <a:spcBef>
              <a:spcPct val="0"/>
            </a:spcBef>
            <a:spcAft>
              <a:spcPct val="35000"/>
            </a:spcAft>
            <a:buNone/>
          </a:pPr>
          <a:r>
            <a:rPr lang="en-US" sz="2000" kern="1200" baseline="0" dirty="0">
              <a:solidFill>
                <a:schemeClr val="tx2"/>
              </a:solidFill>
            </a:rPr>
            <a:t>2011 – 29%</a:t>
          </a:r>
        </a:p>
        <a:p>
          <a:pPr marL="0" lvl="0" indent="0" algn="ctr" defTabSz="889000">
            <a:lnSpc>
              <a:spcPct val="90000"/>
            </a:lnSpc>
            <a:spcBef>
              <a:spcPct val="0"/>
            </a:spcBef>
            <a:spcAft>
              <a:spcPct val="35000"/>
            </a:spcAft>
            <a:buNone/>
          </a:pPr>
          <a:r>
            <a:rPr lang="en-US" sz="2000" kern="1200" baseline="0" dirty="0">
              <a:solidFill>
                <a:schemeClr val="tx2"/>
              </a:solidFill>
            </a:rPr>
            <a:t>2012 – 27%</a:t>
          </a:r>
        </a:p>
        <a:p>
          <a:pPr marL="0" lvl="0" indent="0" algn="ctr" defTabSz="889000">
            <a:lnSpc>
              <a:spcPct val="90000"/>
            </a:lnSpc>
            <a:spcBef>
              <a:spcPct val="0"/>
            </a:spcBef>
            <a:spcAft>
              <a:spcPct val="35000"/>
            </a:spcAft>
            <a:buNone/>
          </a:pPr>
          <a:r>
            <a:rPr lang="en-US" sz="2000" kern="1200" baseline="0" dirty="0">
              <a:solidFill>
                <a:schemeClr val="tx2"/>
              </a:solidFill>
            </a:rPr>
            <a:t>2013 - 31%</a:t>
          </a:r>
        </a:p>
        <a:p>
          <a:pPr marL="0" lvl="0" indent="0" algn="ctr" defTabSz="889000">
            <a:lnSpc>
              <a:spcPct val="90000"/>
            </a:lnSpc>
            <a:spcBef>
              <a:spcPct val="0"/>
            </a:spcBef>
            <a:spcAft>
              <a:spcPct val="35000"/>
            </a:spcAft>
            <a:buNone/>
          </a:pPr>
          <a:r>
            <a:rPr lang="en-US" sz="2000" kern="1200" baseline="0" dirty="0">
              <a:solidFill>
                <a:schemeClr val="tx2"/>
              </a:solidFill>
            </a:rPr>
            <a:t>2014 – 28%</a:t>
          </a:r>
        </a:p>
        <a:p>
          <a:pPr marL="0" lvl="0" indent="0" algn="ctr" defTabSz="889000">
            <a:lnSpc>
              <a:spcPct val="90000"/>
            </a:lnSpc>
            <a:spcBef>
              <a:spcPct val="0"/>
            </a:spcBef>
            <a:spcAft>
              <a:spcPct val="35000"/>
            </a:spcAft>
            <a:buNone/>
          </a:pPr>
          <a:r>
            <a:rPr lang="en-US" sz="2000" kern="1200" baseline="0" dirty="0">
              <a:solidFill>
                <a:schemeClr val="tx2"/>
              </a:solidFill>
            </a:rPr>
            <a:t>2015 – 29%</a:t>
          </a:r>
        </a:p>
      </dsp:txBody>
      <dsp:txXfrm rot="10800000">
        <a:off x="303385" y="2125979"/>
        <a:ext cx="2142714" cy="2528205"/>
      </dsp:txXfrm>
    </dsp:sp>
    <dsp:sp modelId="{B80B09E3-6823-4F8A-A495-9224E38CC5FF}">
      <dsp:nvSpPr>
        <dsp:cNvPr id="0" name=""/>
        <dsp:cNvSpPr/>
      </dsp:nvSpPr>
      <dsp:spPr>
        <a:xfrm>
          <a:off x="5486397" y="76195"/>
          <a:ext cx="1981196" cy="1898504"/>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DF54E7-CB19-47E9-A79F-C6E06C1A8526}">
      <dsp:nvSpPr>
        <dsp:cNvPr id="0" name=""/>
        <dsp:cNvSpPr/>
      </dsp:nvSpPr>
      <dsp:spPr>
        <a:xfrm rot="10800000">
          <a:off x="5410197" y="2125979"/>
          <a:ext cx="2283142" cy="2598419"/>
        </a:xfrm>
        <a:prstGeom prst="round2SameRect">
          <a:avLst>
            <a:gd name="adj1" fmla="val 10500"/>
            <a:gd name="adj2" fmla="val 0"/>
          </a:avLst>
        </a:prstGeom>
        <a:solidFill>
          <a:schemeClr val="accent2">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Challenged:</a:t>
          </a:r>
        </a:p>
        <a:p>
          <a:pPr marL="0" lvl="0" indent="0" algn="ctr" defTabSz="889000">
            <a:lnSpc>
              <a:spcPct val="90000"/>
            </a:lnSpc>
            <a:spcBef>
              <a:spcPct val="0"/>
            </a:spcBef>
            <a:spcAft>
              <a:spcPct val="35000"/>
            </a:spcAft>
            <a:buNone/>
          </a:pPr>
          <a:r>
            <a:rPr lang="en-US" sz="2000" kern="1200" baseline="0" dirty="0">
              <a:solidFill>
                <a:schemeClr val="tx2"/>
              </a:solidFill>
            </a:rPr>
            <a:t>2011 – 49%</a:t>
          </a:r>
        </a:p>
        <a:p>
          <a:pPr marL="0" lvl="0" indent="0" algn="ctr" defTabSz="889000">
            <a:lnSpc>
              <a:spcPct val="90000"/>
            </a:lnSpc>
            <a:spcBef>
              <a:spcPct val="0"/>
            </a:spcBef>
            <a:spcAft>
              <a:spcPct val="35000"/>
            </a:spcAft>
            <a:buNone/>
          </a:pPr>
          <a:r>
            <a:rPr lang="en-US" sz="2000" kern="1200" baseline="0" dirty="0">
              <a:solidFill>
                <a:schemeClr val="tx2"/>
              </a:solidFill>
            </a:rPr>
            <a:t>2012 – 56%</a:t>
          </a:r>
        </a:p>
        <a:p>
          <a:pPr marL="0" lvl="0" indent="0" algn="ctr" defTabSz="889000">
            <a:lnSpc>
              <a:spcPct val="90000"/>
            </a:lnSpc>
            <a:spcBef>
              <a:spcPct val="0"/>
            </a:spcBef>
            <a:spcAft>
              <a:spcPct val="35000"/>
            </a:spcAft>
            <a:buNone/>
          </a:pPr>
          <a:r>
            <a:rPr lang="en-US" sz="2000" kern="1200" baseline="0" dirty="0">
              <a:solidFill>
                <a:schemeClr val="tx2"/>
              </a:solidFill>
            </a:rPr>
            <a:t>2013 – 50%</a:t>
          </a:r>
        </a:p>
        <a:p>
          <a:pPr marL="0" lvl="0" indent="0" algn="ctr" defTabSz="889000">
            <a:lnSpc>
              <a:spcPct val="90000"/>
            </a:lnSpc>
            <a:spcBef>
              <a:spcPct val="0"/>
            </a:spcBef>
            <a:spcAft>
              <a:spcPct val="35000"/>
            </a:spcAft>
            <a:buNone/>
          </a:pPr>
          <a:r>
            <a:rPr lang="en-US" sz="2000" kern="1200" baseline="0" dirty="0">
              <a:solidFill>
                <a:schemeClr val="tx2"/>
              </a:solidFill>
            </a:rPr>
            <a:t>2014 – 55%</a:t>
          </a:r>
        </a:p>
        <a:p>
          <a:pPr marL="0" lvl="0" indent="0" algn="ctr" defTabSz="889000">
            <a:lnSpc>
              <a:spcPct val="90000"/>
            </a:lnSpc>
            <a:spcBef>
              <a:spcPct val="0"/>
            </a:spcBef>
            <a:spcAft>
              <a:spcPct val="35000"/>
            </a:spcAft>
            <a:buNone/>
          </a:pPr>
          <a:r>
            <a:rPr lang="en-US" sz="2000" kern="1200" baseline="0" dirty="0">
              <a:solidFill>
                <a:schemeClr val="tx2"/>
              </a:solidFill>
            </a:rPr>
            <a:t>2015 – 52%</a:t>
          </a:r>
        </a:p>
      </dsp:txBody>
      <dsp:txXfrm rot="10800000">
        <a:off x="5480411" y="2125979"/>
        <a:ext cx="2142714" cy="2528205"/>
      </dsp:txXfrm>
    </dsp:sp>
    <dsp:sp modelId="{CA287D98-1F7F-4533-990E-153D8AF2BA31}">
      <dsp:nvSpPr>
        <dsp:cNvPr id="0" name=""/>
        <dsp:cNvSpPr/>
      </dsp:nvSpPr>
      <dsp:spPr>
        <a:xfrm>
          <a:off x="2971801" y="152402"/>
          <a:ext cx="1831673" cy="1711449"/>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11FF62-F15A-4EEE-A7B3-29E8ECA976F3}">
      <dsp:nvSpPr>
        <dsp:cNvPr id="0" name=""/>
        <dsp:cNvSpPr/>
      </dsp:nvSpPr>
      <dsp:spPr>
        <a:xfrm rot="10800000">
          <a:off x="2746067" y="2125979"/>
          <a:ext cx="2283142" cy="2598419"/>
        </a:xfrm>
        <a:prstGeom prst="round2SameRect">
          <a:avLst>
            <a:gd name="adj1" fmla="val 10500"/>
            <a:gd name="adj2" fmla="val 0"/>
          </a:avLst>
        </a:prstGeom>
        <a:solidFill>
          <a:schemeClr val="accent1">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Failed:</a:t>
          </a:r>
        </a:p>
        <a:p>
          <a:pPr marL="0" lvl="0" indent="0" algn="ctr" defTabSz="889000">
            <a:lnSpc>
              <a:spcPct val="90000"/>
            </a:lnSpc>
            <a:spcBef>
              <a:spcPct val="0"/>
            </a:spcBef>
            <a:spcAft>
              <a:spcPct val="35000"/>
            </a:spcAft>
            <a:buNone/>
          </a:pPr>
          <a:r>
            <a:rPr lang="en-US" sz="2000" kern="1200" baseline="0" dirty="0">
              <a:solidFill>
                <a:schemeClr val="tx2"/>
              </a:solidFill>
            </a:rPr>
            <a:t>2011 – 22%</a:t>
          </a:r>
        </a:p>
        <a:p>
          <a:pPr marL="0" lvl="0" indent="0" algn="ctr" defTabSz="889000">
            <a:lnSpc>
              <a:spcPct val="90000"/>
            </a:lnSpc>
            <a:spcBef>
              <a:spcPct val="0"/>
            </a:spcBef>
            <a:spcAft>
              <a:spcPct val="35000"/>
            </a:spcAft>
            <a:buNone/>
          </a:pPr>
          <a:r>
            <a:rPr lang="en-US" sz="2000" kern="1200" baseline="0" dirty="0">
              <a:solidFill>
                <a:schemeClr val="tx2"/>
              </a:solidFill>
            </a:rPr>
            <a:t>2012 – 17%</a:t>
          </a:r>
        </a:p>
        <a:p>
          <a:pPr marL="0" lvl="0" indent="0" algn="ctr" defTabSz="889000">
            <a:lnSpc>
              <a:spcPct val="90000"/>
            </a:lnSpc>
            <a:spcBef>
              <a:spcPct val="0"/>
            </a:spcBef>
            <a:spcAft>
              <a:spcPct val="35000"/>
            </a:spcAft>
            <a:buNone/>
          </a:pPr>
          <a:r>
            <a:rPr lang="en-US" sz="2000" kern="1200" baseline="0" dirty="0">
              <a:solidFill>
                <a:schemeClr val="tx2"/>
              </a:solidFill>
            </a:rPr>
            <a:t>2013 – 19%</a:t>
          </a:r>
        </a:p>
        <a:p>
          <a:pPr marL="0" lvl="0" indent="0" algn="ctr" defTabSz="889000">
            <a:lnSpc>
              <a:spcPct val="90000"/>
            </a:lnSpc>
            <a:spcBef>
              <a:spcPct val="0"/>
            </a:spcBef>
            <a:spcAft>
              <a:spcPct val="35000"/>
            </a:spcAft>
            <a:buNone/>
          </a:pPr>
          <a:r>
            <a:rPr lang="en-US" sz="2000" kern="1200" baseline="0" dirty="0">
              <a:solidFill>
                <a:schemeClr val="tx2"/>
              </a:solidFill>
            </a:rPr>
            <a:t>2014 – 17%</a:t>
          </a:r>
        </a:p>
        <a:p>
          <a:pPr marL="0" lvl="0" indent="0" algn="ctr" defTabSz="889000">
            <a:lnSpc>
              <a:spcPct val="90000"/>
            </a:lnSpc>
            <a:spcBef>
              <a:spcPct val="0"/>
            </a:spcBef>
            <a:spcAft>
              <a:spcPct val="35000"/>
            </a:spcAft>
            <a:buNone/>
          </a:pPr>
          <a:r>
            <a:rPr lang="en-US" sz="2000" kern="1200" baseline="0" dirty="0">
              <a:solidFill>
                <a:schemeClr val="tx2"/>
              </a:solidFill>
            </a:rPr>
            <a:t>2015 – 19%</a:t>
          </a:r>
        </a:p>
      </dsp:txBody>
      <dsp:txXfrm rot="10800000">
        <a:off x="2816281" y="2125979"/>
        <a:ext cx="2142714" cy="25282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9E825-5AFE-4F91-AF43-FDDA62E9E1D6}">
      <dsp:nvSpPr>
        <dsp:cNvPr id="0" name=""/>
        <dsp:cNvSpPr/>
      </dsp:nvSpPr>
      <dsp:spPr>
        <a:xfrm>
          <a:off x="2321718" y="174"/>
          <a:ext cx="1452562" cy="944165"/>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Project Portfolio Management</a:t>
          </a:r>
        </a:p>
      </dsp:txBody>
      <dsp:txXfrm>
        <a:off x="2367808" y="46264"/>
        <a:ext cx="1360382" cy="851985"/>
      </dsp:txXfrm>
    </dsp:sp>
    <dsp:sp modelId="{DBC2519E-C305-472B-B8E6-0D3E824169C5}">
      <dsp:nvSpPr>
        <dsp:cNvPr id="0" name=""/>
        <dsp:cNvSpPr/>
      </dsp:nvSpPr>
      <dsp:spPr>
        <a:xfrm>
          <a:off x="1488257" y="472257"/>
          <a:ext cx="3119485" cy="3119485"/>
        </a:xfrm>
        <a:custGeom>
          <a:avLst/>
          <a:gdLst/>
          <a:ahLst/>
          <a:cxnLst/>
          <a:rect l="0" t="0" r="0" b="0"/>
          <a:pathLst>
            <a:path>
              <a:moveTo>
                <a:pt x="2486503" y="305186"/>
              </a:moveTo>
              <a:arcTo wR="1559742" hR="1559742" stAng="18387232" swAng="163356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C4CA03D-4002-4BEB-B4E4-ED581ECE1DA4}">
      <dsp:nvSpPr>
        <dsp:cNvPr id="0" name=""/>
        <dsp:cNvSpPr/>
      </dsp:nvSpPr>
      <dsp:spPr>
        <a:xfrm>
          <a:off x="3881461" y="1559917"/>
          <a:ext cx="1452562" cy="944165"/>
        </a:xfrm>
        <a:prstGeom prst="roundRect">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Risk Management</a:t>
          </a:r>
        </a:p>
      </dsp:txBody>
      <dsp:txXfrm>
        <a:off x="3927551" y="1606007"/>
        <a:ext cx="1360382" cy="851985"/>
      </dsp:txXfrm>
    </dsp:sp>
    <dsp:sp modelId="{D784F875-06C8-4706-A685-0F61A080F449}">
      <dsp:nvSpPr>
        <dsp:cNvPr id="0" name=""/>
        <dsp:cNvSpPr/>
      </dsp:nvSpPr>
      <dsp:spPr>
        <a:xfrm>
          <a:off x="1488257" y="472257"/>
          <a:ext cx="3119485" cy="3119485"/>
        </a:xfrm>
        <a:custGeom>
          <a:avLst/>
          <a:gdLst/>
          <a:ahLst/>
          <a:cxnLst/>
          <a:rect l="0" t="0" r="0" b="0"/>
          <a:pathLst>
            <a:path>
              <a:moveTo>
                <a:pt x="2957789" y="2251307"/>
              </a:moveTo>
              <a:arcTo wR="1559742" hR="1559742" stAng="1579199" swAng="163356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86F2D87-9A79-4DD5-926F-F4C4592A19E6}">
      <dsp:nvSpPr>
        <dsp:cNvPr id="0" name=""/>
        <dsp:cNvSpPr/>
      </dsp:nvSpPr>
      <dsp:spPr>
        <a:xfrm>
          <a:off x="2321718" y="3119659"/>
          <a:ext cx="1452562" cy="944165"/>
        </a:xfrm>
        <a:prstGeom prst="roundRect">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Process Management</a:t>
          </a:r>
        </a:p>
      </dsp:txBody>
      <dsp:txXfrm>
        <a:off x="2367808" y="3165749"/>
        <a:ext cx="1360382" cy="851985"/>
      </dsp:txXfrm>
    </dsp:sp>
    <dsp:sp modelId="{34397540-6DB4-40BD-B082-15BFAA120510}">
      <dsp:nvSpPr>
        <dsp:cNvPr id="0" name=""/>
        <dsp:cNvSpPr/>
      </dsp:nvSpPr>
      <dsp:spPr>
        <a:xfrm>
          <a:off x="1488257" y="472257"/>
          <a:ext cx="3119485" cy="3119485"/>
        </a:xfrm>
        <a:custGeom>
          <a:avLst/>
          <a:gdLst/>
          <a:ahLst/>
          <a:cxnLst/>
          <a:rect l="0" t="0" r="0" b="0"/>
          <a:pathLst>
            <a:path>
              <a:moveTo>
                <a:pt x="632981" y="2814299"/>
              </a:moveTo>
              <a:arcTo wR="1559742" hR="1559742" stAng="7587232" swAng="163356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0629366-B144-42A0-BA2E-079040312574}">
      <dsp:nvSpPr>
        <dsp:cNvPr id="0" name=""/>
        <dsp:cNvSpPr/>
      </dsp:nvSpPr>
      <dsp:spPr>
        <a:xfrm>
          <a:off x="761975" y="1559917"/>
          <a:ext cx="1452562" cy="944165"/>
        </a:xfrm>
        <a:prstGeom prst="roundRect">
          <a:avLst/>
        </a:prstGeom>
        <a:solidFill>
          <a:srgbClr val="C0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Performance Management</a:t>
          </a:r>
        </a:p>
      </dsp:txBody>
      <dsp:txXfrm>
        <a:off x="808065" y="1606007"/>
        <a:ext cx="1360382" cy="851985"/>
      </dsp:txXfrm>
    </dsp:sp>
    <dsp:sp modelId="{3E12E96A-5D40-4D32-9F8B-C5A342FEADC4}">
      <dsp:nvSpPr>
        <dsp:cNvPr id="0" name=""/>
        <dsp:cNvSpPr/>
      </dsp:nvSpPr>
      <dsp:spPr>
        <a:xfrm>
          <a:off x="1488257" y="472257"/>
          <a:ext cx="3119485" cy="3119485"/>
        </a:xfrm>
        <a:custGeom>
          <a:avLst/>
          <a:gdLst/>
          <a:ahLst/>
          <a:cxnLst/>
          <a:rect l="0" t="0" r="0" b="0"/>
          <a:pathLst>
            <a:path>
              <a:moveTo>
                <a:pt x="161695" y="868178"/>
              </a:moveTo>
              <a:arcTo wR="1559742" hR="1559742" stAng="12379199" swAng="163356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7/27/2018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7/27/2018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9EFDA3F-79D9-491E-AA1C-8C0D40DC66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F14B1F2B-6019-4FA1-870A-4E37B4DC2219}" type="slidenum">
              <a:rPr lang="en-US" altLang="en-US" sz="1200" smtClean="0"/>
              <a:pPr algn="r"/>
              <a:t>2</a:t>
            </a:fld>
            <a:endParaRPr lang="en-US" altLang="en-US" sz="1200"/>
          </a:p>
        </p:txBody>
      </p:sp>
      <p:sp>
        <p:nvSpPr>
          <p:cNvPr id="5123" name="Rectangle 7">
            <a:extLst>
              <a:ext uri="{FF2B5EF4-FFF2-40B4-BE49-F238E27FC236}">
                <a16:creationId xmlns:a16="http://schemas.microsoft.com/office/drawing/2014/main" id="{FF3F5407-F399-49B7-95A1-99798DAD42D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F857BA50-5996-4705-B447-5E98C3859A21}" type="slidenum">
              <a:rPr lang="en-US" altLang="en-US" sz="1200">
                <a:latin typeface="Arial" panose="020B0604020202020204" pitchFamily="34" charset="0"/>
              </a:rPr>
              <a:pPr algn="r" eaLnBrk="1" hangingPunct="1"/>
              <a:t>2</a:t>
            </a:fld>
            <a:endParaRPr lang="en-US" altLang="en-US" sz="1200">
              <a:latin typeface="Arial" panose="020B0604020202020204" pitchFamily="34" charset="0"/>
            </a:endParaRPr>
          </a:p>
        </p:txBody>
      </p:sp>
      <p:sp>
        <p:nvSpPr>
          <p:cNvPr id="5124" name="Rectangle 2">
            <a:extLst>
              <a:ext uri="{FF2B5EF4-FFF2-40B4-BE49-F238E27FC236}">
                <a16:creationId xmlns:a16="http://schemas.microsoft.com/office/drawing/2014/main" id="{00CC6602-4C96-42E9-88A1-50176501AF4F}"/>
              </a:ext>
            </a:extLst>
          </p:cNvPr>
          <p:cNvSpPr>
            <a:spLocks noGrp="1" noRot="1" noChangeAspect="1" noChangeArrowheads="1" noTextEdit="1"/>
          </p:cNvSpPr>
          <p:nvPr>
            <p:ph type="sldImg"/>
          </p:nvPr>
        </p:nvSpPr>
        <p:spPr>
          <a:ln/>
        </p:spPr>
      </p:sp>
      <p:sp>
        <p:nvSpPr>
          <p:cNvPr id="5125" name="Rectangle 3">
            <a:extLst>
              <a:ext uri="{FF2B5EF4-FFF2-40B4-BE49-F238E27FC236}">
                <a16:creationId xmlns:a16="http://schemas.microsoft.com/office/drawing/2014/main" id="{A07AD52C-D891-4CE8-8244-68652DEA47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4547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87800350-55F4-4321-8DB9-46D7CF7F66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C76C7545-0F88-4C36-AEF2-DF73F87043CE}" type="slidenum">
              <a:rPr lang="en-US" altLang="en-US" sz="1200" smtClean="0"/>
              <a:pPr algn="r"/>
              <a:t>7</a:t>
            </a:fld>
            <a:endParaRPr lang="en-US" altLang="en-US" sz="1200"/>
          </a:p>
        </p:txBody>
      </p:sp>
      <p:sp>
        <p:nvSpPr>
          <p:cNvPr id="11267" name="Rectangle 2">
            <a:extLst>
              <a:ext uri="{FF2B5EF4-FFF2-40B4-BE49-F238E27FC236}">
                <a16:creationId xmlns:a16="http://schemas.microsoft.com/office/drawing/2014/main" id="{D77B59A6-E9FB-408C-B3F7-6BEF61D535EC}"/>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FAAE4FA5-B27B-436A-A666-3B67CECE64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30904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E0E33CB-FFD5-432D-BBF0-76A69A1901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30E2C065-19F6-4DDC-B2E6-A277209EAD1B}" type="slidenum">
              <a:rPr lang="en-US" altLang="en-US" sz="1200" smtClean="0"/>
              <a:pPr algn="r"/>
              <a:t>9</a:t>
            </a:fld>
            <a:endParaRPr lang="en-US" altLang="en-US" sz="1200"/>
          </a:p>
        </p:txBody>
      </p:sp>
      <p:sp>
        <p:nvSpPr>
          <p:cNvPr id="14339" name="Rectangle 2">
            <a:extLst>
              <a:ext uri="{FF2B5EF4-FFF2-40B4-BE49-F238E27FC236}">
                <a16:creationId xmlns:a16="http://schemas.microsoft.com/office/drawing/2014/main" id="{575822BD-7C84-49DF-A767-6B0AE0D5ED04}"/>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AFB31F34-1568-4086-A298-1F0ADE759C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240521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534BE6F5-D118-4725-A830-60EF98EB5F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8726CDA5-2F49-4A18-BA35-455CDDC9141F}" type="slidenum">
              <a:rPr lang="en-US" altLang="en-US" sz="1200" smtClean="0"/>
              <a:pPr algn="r"/>
              <a:t>10</a:t>
            </a:fld>
            <a:endParaRPr lang="en-US" altLang="en-US" sz="1200"/>
          </a:p>
        </p:txBody>
      </p:sp>
      <p:sp>
        <p:nvSpPr>
          <p:cNvPr id="16387" name="Rectangle 2">
            <a:extLst>
              <a:ext uri="{FF2B5EF4-FFF2-40B4-BE49-F238E27FC236}">
                <a16:creationId xmlns:a16="http://schemas.microsoft.com/office/drawing/2014/main" id="{5DD33BBB-69D6-411D-BB0B-4D4D24F4AA7C}"/>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DA037E29-A19F-4A3C-873A-D3C1DCC54E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80089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A6ACEB17-E3F7-4030-B863-8637E73052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558F2204-2867-44A4-83A5-F377BA261BA6}" type="slidenum">
              <a:rPr lang="en-US" altLang="en-US" sz="1200" smtClean="0"/>
              <a:pPr algn="r"/>
              <a:t>11</a:t>
            </a:fld>
            <a:endParaRPr lang="en-US" altLang="en-US" sz="1200"/>
          </a:p>
        </p:txBody>
      </p:sp>
      <p:sp>
        <p:nvSpPr>
          <p:cNvPr id="18435" name="Rectangle 2">
            <a:extLst>
              <a:ext uri="{FF2B5EF4-FFF2-40B4-BE49-F238E27FC236}">
                <a16:creationId xmlns:a16="http://schemas.microsoft.com/office/drawing/2014/main" id="{2ABE8A91-4DDF-4C80-8E7F-382E4AF899B8}"/>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A9A3873C-6FBB-43C5-BE77-FCF63F444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93450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680405DF-A1C4-4CF7-91F7-7A61F1022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92FF1C96-C67B-47D9-B718-396E93674C62}" type="slidenum">
              <a:rPr lang="en-US" altLang="en-US" sz="1200" smtClean="0"/>
              <a:pPr algn="r"/>
              <a:t>12</a:t>
            </a:fld>
            <a:endParaRPr lang="en-US" altLang="en-US" sz="1200"/>
          </a:p>
        </p:txBody>
      </p:sp>
      <p:sp>
        <p:nvSpPr>
          <p:cNvPr id="20483" name="Rectangle 2">
            <a:extLst>
              <a:ext uri="{FF2B5EF4-FFF2-40B4-BE49-F238E27FC236}">
                <a16:creationId xmlns:a16="http://schemas.microsoft.com/office/drawing/2014/main" id="{95065CF1-BF5B-41C9-9C0C-D0275F3E6896}"/>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FD8B6BC4-B9E6-4E0C-B03B-7BFF9F6AF5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14184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B02CE099-18F5-4CAE-ABFF-6AAD5351B5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E47DA0D4-DC9E-47CB-BB76-3CBD9A2BF39C}" type="slidenum">
              <a:rPr lang="en-US" altLang="en-US" sz="1200" smtClean="0"/>
              <a:pPr algn="r"/>
              <a:t>13</a:t>
            </a:fld>
            <a:endParaRPr lang="en-US" altLang="en-US" sz="1200"/>
          </a:p>
        </p:txBody>
      </p:sp>
      <p:sp>
        <p:nvSpPr>
          <p:cNvPr id="22531" name="Rectangle 2">
            <a:extLst>
              <a:ext uri="{FF2B5EF4-FFF2-40B4-BE49-F238E27FC236}">
                <a16:creationId xmlns:a16="http://schemas.microsoft.com/office/drawing/2014/main" id="{9163ADB3-85AB-4942-B145-8C45731B049D}"/>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827CF59-5129-4CDD-ABA4-E1CACA0BB3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t>Why did it take so long for Project Management to become accepted?  It has been around since the pyramids.</a:t>
            </a:r>
          </a:p>
          <a:p>
            <a:pPr marL="228600" indent="-228600"/>
            <a:endParaRPr lang="en-US" altLang="en-US"/>
          </a:p>
          <a:p>
            <a:pPr marL="228600" indent="-228600">
              <a:buFontTx/>
              <a:buAutoNum type="arabicPeriod"/>
            </a:pPr>
            <a:r>
              <a:rPr lang="en-US" altLang="en-US"/>
              <a:t>Historically PM was used in tech orgs – R&amp;D. engineering, MIS.  Organizations accepted it when these were significant profit and loss centers.</a:t>
            </a:r>
          </a:p>
          <a:p>
            <a:pPr marL="228600" indent="-228600">
              <a:buFontTx/>
              <a:buAutoNum type="arabicPeriod"/>
            </a:pPr>
            <a:r>
              <a:rPr lang="en-US" altLang="en-US"/>
              <a:t>The economy was another drive</a:t>
            </a:r>
          </a:p>
          <a:p>
            <a:pPr marL="685800" lvl="1" indent="-228600">
              <a:buFontTx/>
              <a:buAutoNum type="arabicPeriod"/>
            </a:pPr>
            <a:r>
              <a:rPr lang="en-US" altLang="en-US"/>
              <a:t>Good – not needed</a:t>
            </a:r>
          </a:p>
          <a:p>
            <a:pPr marL="685800" lvl="1" indent="-228600">
              <a:buFontTx/>
              <a:buAutoNum type="arabicPeriod"/>
            </a:pPr>
            <a:r>
              <a:rPr lang="en-US" altLang="en-US"/>
              <a:t>Bad – becomes critical</a:t>
            </a:r>
          </a:p>
        </p:txBody>
      </p:sp>
    </p:spTree>
    <p:extLst>
      <p:ext uri="{BB962C8B-B14F-4D97-AF65-F5344CB8AC3E}">
        <p14:creationId xmlns:p14="http://schemas.microsoft.com/office/powerpoint/2010/main" val="193230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C5D539D0-A2DE-4427-A1DD-98E31B83A9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17F6B749-8CF6-4086-B28D-989F0B6930E3}" type="slidenum">
              <a:rPr lang="en-US" altLang="en-US" sz="1200" smtClean="0"/>
              <a:pPr algn="r"/>
              <a:t>15</a:t>
            </a:fld>
            <a:endParaRPr lang="en-US" altLang="en-US" sz="1200"/>
          </a:p>
        </p:txBody>
      </p:sp>
      <p:sp>
        <p:nvSpPr>
          <p:cNvPr id="25603" name="Rectangle 7">
            <a:extLst>
              <a:ext uri="{FF2B5EF4-FFF2-40B4-BE49-F238E27FC236}">
                <a16:creationId xmlns:a16="http://schemas.microsoft.com/office/drawing/2014/main" id="{F4063693-864F-4521-9417-09D69C678810}"/>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395A7848-D098-42E7-914E-D80994179674}" type="slidenum">
              <a:rPr lang="en-US" altLang="en-US" sz="1200">
                <a:latin typeface="Arial" panose="020B0604020202020204" pitchFamily="34" charset="0"/>
              </a:rPr>
              <a:pPr algn="r" eaLnBrk="1" hangingPunct="1"/>
              <a:t>15</a:t>
            </a:fld>
            <a:endParaRPr lang="en-US" altLang="en-US" sz="1200">
              <a:latin typeface="Arial" panose="020B0604020202020204" pitchFamily="34" charset="0"/>
            </a:endParaRPr>
          </a:p>
        </p:txBody>
      </p:sp>
      <p:sp>
        <p:nvSpPr>
          <p:cNvPr id="25604" name="Rectangle 2">
            <a:extLst>
              <a:ext uri="{FF2B5EF4-FFF2-40B4-BE49-F238E27FC236}">
                <a16:creationId xmlns:a16="http://schemas.microsoft.com/office/drawing/2014/main" id="{9DE02187-98A6-44CB-A4B2-A44B29A425EF}"/>
              </a:ext>
            </a:extLst>
          </p:cNvPr>
          <p:cNvSpPr>
            <a:spLocks noGrp="1" noRot="1" noChangeAspect="1" noChangeArrowheads="1" noTextEdit="1"/>
          </p:cNvSpPr>
          <p:nvPr>
            <p:ph type="sldImg"/>
          </p:nvPr>
        </p:nvSpPr>
        <p:spPr>
          <a:ln/>
        </p:spPr>
      </p:sp>
      <p:sp>
        <p:nvSpPr>
          <p:cNvPr id="25605" name="Rectangle 3">
            <a:extLst>
              <a:ext uri="{FF2B5EF4-FFF2-40B4-BE49-F238E27FC236}">
                <a16:creationId xmlns:a16="http://schemas.microsoft.com/office/drawing/2014/main" id="{7EDF3141-77B5-470A-8DF7-526CCC239DD8}"/>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63851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CD7E48CA-F94A-4635-B7DB-3124114CC960}"/>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4FF6A547-58F8-4894-B0E0-9C5C7B9658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000"/>
              <a:t>Purpose should be at the heart of strategy. It should give direction to every part of the firm – from the corporate office to the loading dock – and define the nature of the work that must be done.</a:t>
            </a:r>
          </a:p>
          <a:p>
            <a:endParaRPr lang="en-US" altLang="en-US" sz="1000"/>
          </a:p>
          <a:p>
            <a:r>
              <a:rPr lang="en-US" altLang="en-US" sz="1000"/>
              <a:t>In “Unleashing the Power of Learning,” a 1997 interview with HBR, John Browne, then the CEO of British Petroleum, put it this way:</a:t>
            </a:r>
          </a:p>
          <a:p>
            <a:endParaRPr lang="en-US" altLang="en-US" sz="1000"/>
          </a:p>
          <a:p>
            <a:r>
              <a:rPr lang="en-US" altLang="en-US" sz="1000"/>
              <a:t> “A business has to have a clear purpose.  If the purpose is not crystal clear, people in the business will not understand what kind of knowledge is critical and what they have to learn in order to improve Performance </a:t>
            </a:r>
          </a:p>
          <a:p>
            <a:r>
              <a:rPr lang="en-US" altLang="en-US" sz="1000"/>
              <a:t>.… What do we mean by </a:t>
            </a:r>
            <a:r>
              <a:rPr lang="en-US" altLang="en-US" sz="1000" i="1"/>
              <a:t>purpose? Our purpose </a:t>
            </a:r>
            <a:r>
              <a:rPr lang="en-US" altLang="en-US" sz="1000"/>
              <a:t>is who we are and what makes us distinctive.  It’s what we as a company exist to achieve, and what we’re willing and not willing to do to achieve it.”</a:t>
            </a:r>
          </a:p>
          <a:p>
            <a:endParaRPr lang="en-US" altLang="en-US" sz="1000"/>
          </a:p>
          <a:p>
            <a:r>
              <a:rPr lang="en-US" altLang="en-US" sz="1000"/>
              <a:t>The most viable statements of purpose are easy to grasp and true to a company’s distinctiveness. Pixar, one of the world’s most innovative animation firms, says that it exists “to combine proprietary technology and world-class creative talent to develop computer-animated feature films with memorable characters and heartwarming stories that appeal to audiences of all ages.”  No films for mature audiences only. Lots of pushing the envelope. And who wouldn’t recognize IKEA’s intent to offer customers “a wide range of well-designed, functional home furnishing products at prices so low that as many people as possible will be able to afford them”? Sitting at the hub of the strategy wheel, purpose aligns all the functional pieces and draws the company into a logically consistent whole. Well understood, it serves as both a constraint on activity and a guide to behavior. As Michael Porter has argued, an effective strategy says not only what a firm will do but also, implicitly, what it will not do.</a:t>
            </a:r>
          </a:p>
        </p:txBody>
      </p:sp>
      <p:sp>
        <p:nvSpPr>
          <p:cNvPr id="28676" name="Slide Number Placeholder 3">
            <a:extLst>
              <a:ext uri="{FF2B5EF4-FFF2-40B4-BE49-F238E27FC236}">
                <a16:creationId xmlns:a16="http://schemas.microsoft.com/office/drawing/2014/main" id="{91E8362F-D850-40FD-88F2-BBAF77FB93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6E77E558-7E6B-411B-940F-E7532929FF77}" type="slidenum">
              <a:rPr lang="en-US" altLang="en-US" sz="1200" smtClean="0"/>
              <a:pPr algn="r"/>
              <a:t>17</a:t>
            </a:fld>
            <a:endParaRPr lang="en-US" altLang="en-US" sz="1200"/>
          </a:p>
        </p:txBody>
      </p:sp>
    </p:spTree>
    <p:extLst>
      <p:ext uri="{BB962C8B-B14F-4D97-AF65-F5344CB8AC3E}">
        <p14:creationId xmlns:p14="http://schemas.microsoft.com/office/powerpoint/2010/main" val="2738933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5E37F7EC-50B0-4DB2-8921-BC0AD6F0A44E}"/>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CD6A24B3-1E9D-4C47-8DAD-7D88E45801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300"/>
              <a:t>Competitive advantage is essential to strategy. But it is only part of a bigger story, one frame in a motion picture.</a:t>
            </a:r>
          </a:p>
          <a:p>
            <a:pPr>
              <a:lnSpc>
                <a:spcPct val="80000"/>
              </a:lnSpc>
            </a:pPr>
            <a:endParaRPr lang="en-US" altLang="en-US" sz="300"/>
          </a:p>
          <a:p>
            <a:pPr>
              <a:lnSpc>
                <a:spcPct val="80000"/>
              </a:lnSpc>
            </a:pPr>
            <a:r>
              <a:rPr lang="en-US" altLang="en-US" sz="300"/>
              <a:t>The very notion that there is a strategic holy grail – a strategy brilliantly conceived, carefully implemented, and valiantly</a:t>
            </a:r>
          </a:p>
          <a:p>
            <a:pPr>
              <a:lnSpc>
                <a:spcPct val="80000"/>
              </a:lnSpc>
            </a:pPr>
            <a:r>
              <a:rPr lang="en-US" altLang="en-US" sz="300"/>
              <a:t>defended through time – is dangerous. It is akin to the complete-contract view, in which all the thinking is done at</a:t>
            </a:r>
          </a:p>
          <a:p>
            <a:pPr>
              <a:lnSpc>
                <a:spcPct val="80000"/>
              </a:lnSpc>
            </a:pPr>
            <a:r>
              <a:rPr lang="en-US" altLang="en-US" sz="300"/>
              <a:t>the beginning and </a:t>
            </a:r>
            <a:r>
              <a:rPr lang="en-US" altLang="en-US" sz="300" i="1"/>
              <a:t>the key job of the strategist is to get that </a:t>
            </a:r>
            <a:r>
              <a:rPr lang="en-US" altLang="en-US" sz="300"/>
              <a:t>analysis right. If this were so, the role of the strategist would</a:t>
            </a:r>
          </a:p>
          <a:p>
            <a:pPr>
              <a:lnSpc>
                <a:spcPct val="80000"/>
              </a:lnSpc>
            </a:pPr>
            <a:r>
              <a:rPr lang="en-US" altLang="en-US" sz="300"/>
              <a:t>be limited and easy to separate from the leadership of a firm.  If this were so, the strategist wouldn’t have to be concerned</a:t>
            </a:r>
          </a:p>
          <a:p>
            <a:pPr>
              <a:lnSpc>
                <a:spcPct val="80000"/>
              </a:lnSpc>
            </a:pPr>
            <a:r>
              <a:rPr lang="en-US" altLang="en-US" sz="300"/>
              <a:t>with how the organization gets from here to there – the execution challenge writ large – or how it will capitalize on the</a:t>
            </a:r>
          </a:p>
          <a:p>
            <a:pPr>
              <a:lnSpc>
                <a:spcPct val="80000"/>
              </a:lnSpc>
            </a:pPr>
            <a:r>
              <a:rPr lang="en-US" altLang="en-US" sz="300"/>
              <a:t>learning it accumulates along the way.</a:t>
            </a:r>
          </a:p>
          <a:p>
            <a:pPr>
              <a:lnSpc>
                <a:spcPct val="80000"/>
              </a:lnSpc>
            </a:pPr>
            <a:endParaRPr lang="en-US" altLang="en-US" sz="300"/>
          </a:p>
          <a:p>
            <a:pPr>
              <a:lnSpc>
                <a:spcPct val="80000"/>
              </a:lnSpc>
            </a:pPr>
            <a:r>
              <a:rPr lang="en-US" altLang="en-US" sz="300"/>
              <a:t>But this is not so.  Great firms – Toyota, Nike, and General Electric, to name a few – evolve and change.  So do great</a:t>
            </a:r>
          </a:p>
          <a:p>
            <a:pPr>
              <a:lnSpc>
                <a:spcPct val="80000"/>
              </a:lnSpc>
            </a:pPr>
            <a:r>
              <a:rPr lang="en-US" altLang="en-US" sz="300"/>
              <a:t>strategies.  This is not to say that continuity has no value.  It is not to say that great resources and great advantages aren’t</a:t>
            </a:r>
          </a:p>
          <a:p>
            <a:pPr>
              <a:lnSpc>
                <a:spcPct val="80000"/>
              </a:lnSpc>
            </a:pPr>
            <a:r>
              <a:rPr lang="en-US" altLang="en-US" sz="300"/>
              <a:t>built over the long term.  It is, however, to acknowledge that the world, both inside and outside the firm, changes not</a:t>
            </a:r>
          </a:p>
          <a:p>
            <a:pPr>
              <a:lnSpc>
                <a:spcPct val="80000"/>
              </a:lnSpc>
            </a:pPr>
            <a:r>
              <a:rPr lang="en-US" altLang="en-US" sz="300"/>
              <a:t>only in big, discontinuous leaps but in frequent, smaller ones as well.</a:t>
            </a:r>
          </a:p>
          <a:p>
            <a:pPr>
              <a:lnSpc>
                <a:spcPct val="80000"/>
              </a:lnSpc>
            </a:pPr>
            <a:endParaRPr lang="en-US" altLang="en-US" sz="300"/>
          </a:p>
          <a:p>
            <a:pPr>
              <a:lnSpc>
                <a:spcPct val="80000"/>
              </a:lnSpc>
            </a:pPr>
            <a:r>
              <a:rPr lang="en-US" altLang="en-US" sz="300"/>
              <a:t>An ancient Greek legend provides a powerful metaphor for this process. According to the legend, the ship that the</a:t>
            </a:r>
          </a:p>
          <a:p>
            <a:pPr>
              <a:lnSpc>
                <a:spcPct val="80000"/>
              </a:lnSpc>
            </a:pPr>
            <a:r>
              <a:rPr lang="en-US" altLang="en-US" sz="300"/>
              <a:t>hero Theseus sailed back to Athens after slaying the Minotaur in Crete was rebuilt over time, plank by plank.  As each</a:t>
            </a:r>
          </a:p>
          <a:p>
            <a:pPr>
              <a:lnSpc>
                <a:spcPct val="80000"/>
              </a:lnSpc>
            </a:pPr>
            <a:r>
              <a:rPr lang="en-US" altLang="en-US" sz="300"/>
              <a:t>plank decayed, it was replaced by another, until every plank in the ship had been changed.  Was it then still the same</a:t>
            </a:r>
          </a:p>
          <a:p>
            <a:pPr>
              <a:lnSpc>
                <a:spcPct val="80000"/>
              </a:lnSpc>
            </a:pPr>
            <a:r>
              <a:rPr lang="en-US" altLang="en-US" sz="300"/>
              <a:t>ship?  If not, at what point – with which plank – did the ship’s identity shift?</a:t>
            </a:r>
          </a:p>
          <a:p>
            <a:pPr>
              <a:lnSpc>
                <a:spcPct val="80000"/>
              </a:lnSpc>
            </a:pPr>
            <a:endParaRPr lang="en-US" altLang="en-US" sz="300"/>
          </a:p>
          <a:p>
            <a:pPr>
              <a:lnSpc>
                <a:spcPct val="80000"/>
              </a:lnSpc>
            </a:pPr>
            <a:r>
              <a:rPr lang="en-US" altLang="en-US" sz="300"/>
              <a:t>This metaphor captures the evolution of most companies.  Corporate identities are changed not only by cataclysmic</a:t>
            </a:r>
          </a:p>
          <a:p>
            <a:pPr>
              <a:lnSpc>
                <a:spcPct val="80000"/>
              </a:lnSpc>
            </a:pPr>
            <a:r>
              <a:rPr lang="en-US" altLang="en-US" sz="300"/>
              <a:t>restructurings and grand pronouncements but also by decision after decision, year after year, captain after captain.</a:t>
            </a:r>
          </a:p>
          <a:p>
            <a:pPr>
              <a:lnSpc>
                <a:spcPct val="80000"/>
              </a:lnSpc>
            </a:pPr>
            <a:r>
              <a:rPr lang="en-US" altLang="en-US" sz="300"/>
              <a:t>An organic conception of strategy recognizes that whatever constitutes strategic advantage will eventually change.  It</a:t>
            </a:r>
          </a:p>
          <a:p>
            <a:pPr>
              <a:lnSpc>
                <a:spcPct val="80000"/>
              </a:lnSpc>
            </a:pPr>
            <a:r>
              <a:rPr lang="en-US" altLang="en-US" sz="300"/>
              <a:t>recognizes the difference between defending a firm’s added value as established at any given moment and ensuring that</a:t>
            </a:r>
          </a:p>
          <a:p>
            <a:pPr>
              <a:lnSpc>
                <a:spcPct val="80000"/>
              </a:lnSpc>
            </a:pPr>
            <a:r>
              <a:rPr lang="en-US" altLang="en-US" sz="300"/>
              <a:t>a firm is adding value over time.  Holding too strongly to one competitive advantage or one purpose may result in</a:t>
            </a:r>
          </a:p>
          <a:p>
            <a:pPr>
              <a:lnSpc>
                <a:spcPct val="80000"/>
              </a:lnSpc>
            </a:pPr>
            <a:r>
              <a:rPr lang="en-US" altLang="en-US" sz="300"/>
              <a:t>the firm’s being controlled by a perception of value long after that value has diminished in significance.  It encourages</a:t>
            </a:r>
          </a:p>
          <a:p>
            <a:pPr>
              <a:lnSpc>
                <a:spcPct val="80000"/>
              </a:lnSpc>
            </a:pPr>
            <a:r>
              <a:rPr lang="en-US" altLang="en-US" sz="300"/>
              <a:t>managers to see their strategies as set in concrete and, when spotting trouble ahead, to go into defensive mode, hunkering</a:t>
            </a:r>
          </a:p>
          <a:p>
            <a:pPr>
              <a:lnSpc>
                <a:spcPct val="80000"/>
              </a:lnSpc>
            </a:pPr>
            <a:r>
              <a:rPr lang="en-US" altLang="en-US" sz="300"/>
              <a:t>down and protecting the status quo.</a:t>
            </a:r>
          </a:p>
          <a:p>
            <a:pPr>
              <a:lnSpc>
                <a:spcPct val="80000"/>
              </a:lnSpc>
            </a:pPr>
            <a:endParaRPr lang="en-US" altLang="en-US" sz="300"/>
          </a:p>
          <a:p>
            <a:pPr>
              <a:lnSpc>
                <a:spcPct val="80000"/>
              </a:lnSpc>
            </a:pPr>
            <a:r>
              <a:rPr lang="en-US" altLang="en-US" sz="300"/>
              <a:t>Apple Computer was caught in this trap for most of the 1990s.  The company stubbornly stuck to its original strategy</a:t>
            </a:r>
          </a:p>
          <a:p>
            <a:pPr>
              <a:lnSpc>
                <a:spcPct val="80000"/>
              </a:lnSpc>
            </a:pPr>
            <a:r>
              <a:rPr lang="en-US" altLang="en-US" sz="300"/>
              <a:t>of producing high-end differentiated personal computers, convinced that it was adding value even as the intensely</a:t>
            </a:r>
          </a:p>
          <a:p>
            <a:pPr>
              <a:lnSpc>
                <a:spcPct val="80000"/>
              </a:lnSpc>
            </a:pPr>
            <a:r>
              <a:rPr lang="en-US" altLang="en-US" sz="300"/>
              <a:t>competitive marketplace told it otherwise.  By the summer of 1997 Apple’s share price was at a 10-year low, its market</a:t>
            </a:r>
          </a:p>
          <a:p>
            <a:pPr>
              <a:lnSpc>
                <a:spcPct val="80000"/>
              </a:lnSpc>
            </a:pPr>
            <a:r>
              <a:rPr lang="en-US" altLang="en-US" sz="300"/>
              <a:t>share had plummeted to about 3%, and industry pundits were trumpeting the company’s demise.  The strategy had</a:t>
            </a:r>
          </a:p>
          <a:p>
            <a:pPr>
              <a:lnSpc>
                <a:spcPct val="80000"/>
              </a:lnSpc>
            </a:pPr>
            <a:r>
              <a:rPr lang="en-US" altLang="en-US" sz="300"/>
              <a:t>performed so poorly that there was little left to defend.  Only after Steve Jobs returned as CEO, reclaimed the best of what</a:t>
            </a:r>
          </a:p>
          <a:p>
            <a:pPr>
              <a:lnSpc>
                <a:spcPct val="80000"/>
              </a:lnSpc>
            </a:pPr>
            <a:r>
              <a:rPr lang="en-US" altLang="en-US" sz="300"/>
              <a:t>Apple once was (a passionate design company that believed technology could change the world), and took the firm into</a:t>
            </a:r>
          </a:p>
          <a:p>
            <a:pPr>
              <a:lnSpc>
                <a:spcPct val="80000"/>
              </a:lnSpc>
            </a:pPr>
            <a:r>
              <a:rPr lang="en-US" altLang="en-US" sz="300"/>
              <a:t>new businesses (digital audio players, cell phones, and retailing) with distinctive products did the company attract</a:t>
            </a:r>
          </a:p>
          <a:p>
            <a:pPr>
              <a:lnSpc>
                <a:spcPct val="80000"/>
              </a:lnSpc>
            </a:pPr>
            <a:r>
              <a:rPr lang="en-US" altLang="en-US" sz="300"/>
              <a:t>a new mass of passionately loyal customers and generate handsome returns.  Plank by plank the company changed</a:t>
            </a:r>
          </a:p>
          <a:p>
            <a:pPr>
              <a:lnSpc>
                <a:spcPct val="80000"/>
              </a:lnSpc>
            </a:pPr>
            <a:r>
              <a:rPr lang="en-US" altLang="en-US" sz="300"/>
              <a:t>its identity while remaining in many respects the same.  Fittingly, in January 2007 it dropped “Computer” from its name</a:t>
            </a:r>
          </a:p>
          <a:p>
            <a:pPr>
              <a:lnSpc>
                <a:spcPct val="80000"/>
              </a:lnSpc>
            </a:pPr>
            <a:r>
              <a:rPr lang="en-US" altLang="en-US" sz="300"/>
              <a:t>and became simply Apple Inc.</a:t>
            </a:r>
          </a:p>
          <a:p>
            <a:pPr>
              <a:lnSpc>
                <a:spcPct val="80000"/>
              </a:lnSpc>
            </a:pPr>
            <a:endParaRPr lang="en-US" altLang="en-US" sz="300"/>
          </a:p>
          <a:p>
            <a:pPr>
              <a:lnSpc>
                <a:spcPct val="80000"/>
              </a:lnSpc>
            </a:pPr>
            <a:r>
              <a:rPr lang="en-US" altLang="en-US" sz="300"/>
              <a:t>The need to create and re-create reasons for a company’s continued existence sets the strategist apart from every other</a:t>
            </a:r>
          </a:p>
          <a:p>
            <a:pPr>
              <a:lnSpc>
                <a:spcPct val="80000"/>
              </a:lnSpc>
            </a:pPr>
            <a:r>
              <a:rPr lang="en-US" altLang="en-US" sz="300"/>
              <a:t>individual in the company.  He or she must keep one eye on how the company is currently adding value and the other</a:t>
            </a:r>
          </a:p>
          <a:p>
            <a:pPr>
              <a:lnSpc>
                <a:spcPct val="80000"/>
              </a:lnSpc>
            </a:pPr>
            <a:r>
              <a:rPr lang="en-US" altLang="en-US" sz="300"/>
              <a:t>eye on changes, both inside and outside the company, that either threaten its position or present some new opportunity</a:t>
            </a:r>
          </a:p>
          <a:p>
            <a:pPr>
              <a:lnSpc>
                <a:spcPct val="80000"/>
              </a:lnSpc>
            </a:pPr>
            <a:r>
              <a:rPr lang="en-US" altLang="en-US" sz="300"/>
              <a:t>for adding value.  Guiding this never-ending process, bringing perspective to the midst of action and purpose to the</a:t>
            </a:r>
          </a:p>
          <a:p>
            <a:pPr>
              <a:lnSpc>
                <a:spcPct val="80000"/>
              </a:lnSpc>
            </a:pPr>
            <a:r>
              <a:rPr lang="en-US" altLang="en-US" sz="300"/>
              <a:t>flow – not solving the strategy</a:t>
            </a:r>
          </a:p>
        </p:txBody>
      </p:sp>
      <p:sp>
        <p:nvSpPr>
          <p:cNvPr id="30724" name="Slide Number Placeholder 3">
            <a:extLst>
              <a:ext uri="{FF2B5EF4-FFF2-40B4-BE49-F238E27FC236}">
                <a16:creationId xmlns:a16="http://schemas.microsoft.com/office/drawing/2014/main" id="{CB0EBD43-C619-4647-8213-40BA63A643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0E9CF768-C2EC-4A38-9E13-C6A38F94D4EE}" type="slidenum">
              <a:rPr lang="en-US" altLang="en-US" sz="1200" smtClean="0"/>
              <a:pPr algn="r"/>
              <a:t>18</a:t>
            </a:fld>
            <a:endParaRPr lang="en-US" altLang="en-US" sz="1200"/>
          </a:p>
        </p:txBody>
      </p:sp>
    </p:spTree>
    <p:extLst>
      <p:ext uri="{BB962C8B-B14F-4D97-AF65-F5344CB8AC3E}">
        <p14:creationId xmlns:p14="http://schemas.microsoft.com/office/powerpoint/2010/main" val="3950402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DE521AF1-40C6-4D7C-850F-E6EB318CAF56}"/>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94C07674-DAEC-46E5-B0E9-42C560F163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How-How analysis can be used to work through</a:t>
            </a:r>
          </a:p>
          <a:p>
            <a:r>
              <a:rPr lang="en-US" altLang="en-US"/>
              <a:t>the detailed implications posed by strategy implementation.</a:t>
            </a:r>
          </a:p>
          <a:p>
            <a:r>
              <a:rPr lang="en-US" altLang="en-US"/>
              <a:t>For instance, in a now famous Harvard</a:t>
            </a:r>
          </a:p>
          <a:p>
            <a:r>
              <a:rPr lang="en-US" altLang="en-US"/>
              <a:t>Business School case study, Michael Porter describes</a:t>
            </a:r>
          </a:p>
          <a:p>
            <a:r>
              <a:rPr lang="en-US" altLang="en-US"/>
              <a:t>how a US corporation, Skil, a power tools business,</a:t>
            </a:r>
          </a:p>
          <a:p>
            <a:r>
              <a:rPr lang="en-US" altLang="en-US"/>
              <a:t>tried to achieve a turnaround (or detergent) strategy.</a:t>
            </a:r>
          </a:p>
          <a:p>
            <a:r>
              <a:rPr lang="en-US" altLang="en-US"/>
              <a:t>This strategy had two main planks: refocusing distribution</a:t>
            </a:r>
          </a:p>
          <a:p>
            <a:r>
              <a:rPr lang="en-US" altLang="en-US"/>
              <a:t>channels and reducing Skil's cost base in an</a:t>
            </a:r>
          </a:p>
          <a:p>
            <a:r>
              <a:rPr lang="en-US" altLang="en-US"/>
              <a:t>attempt to become market leader. Implicitly, Skil management</a:t>
            </a:r>
          </a:p>
          <a:p>
            <a:r>
              <a:rPr lang="en-US" altLang="en-US"/>
              <a:t>worked out the logic of implementation</a:t>
            </a:r>
          </a:p>
          <a:p>
            <a:r>
              <a:rPr lang="en-US" altLang="en-US"/>
              <a:t>unconsciously using a "How-How' approach. The key</a:t>
            </a:r>
          </a:p>
          <a:p>
            <a:r>
              <a:rPr lang="en-US" altLang="en-US"/>
              <a:t>ingredients of this implementation strategy can now be</a:t>
            </a:r>
          </a:p>
          <a:p>
            <a:r>
              <a:rPr lang="en-US" altLang="en-US"/>
              <a:t>depicted through the How-How methodology (see</a:t>
            </a:r>
          </a:p>
          <a:p>
            <a:r>
              <a:rPr lang="en-US" altLang="en-US" i="1"/>
              <a:t>Figure 4). </a:t>
            </a:r>
            <a:r>
              <a:rPr lang="en-US" altLang="en-US"/>
              <a:t>How-How can act as a very fruitful brainstorming</a:t>
            </a:r>
          </a:p>
          <a:p>
            <a:r>
              <a:rPr lang="en-US" altLang="en-US"/>
              <a:t>tool to encourage managers to think through</a:t>
            </a:r>
          </a:p>
          <a:p>
            <a:r>
              <a:rPr lang="en-US" altLang="en-US"/>
              <a:t>(in a progressive degree of detail) the implications of</a:t>
            </a:r>
          </a:p>
          <a:p>
            <a:r>
              <a:rPr lang="en-US" altLang="en-US"/>
              <a:t>the strategy.</a:t>
            </a:r>
          </a:p>
          <a:p>
            <a:r>
              <a:rPr lang="en-US" altLang="en-US"/>
              <a:t>Next, 'From-To' analysis is a simplified version of</a:t>
            </a:r>
          </a:p>
          <a:p>
            <a:r>
              <a:rPr lang="en-US" altLang="en-US"/>
              <a:t>the organizational paradigm, 1'2 or analysing 'how we</a:t>
            </a:r>
          </a:p>
          <a:p>
            <a:r>
              <a:rPr lang="en-US" altLang="en-US"/>
              <a:t>do things around here'. 'From-To" is perhaps a more</a:t>
            </a:r>
          </a:p>
          <a:p>
            <a:r>
              <a:rPr lang="en-US" altLang="en-US"/>
              <a:t>manager-friendly approach as it can be readily tailored</a:t>
            </a:r>
          </a:p>
          <a:p>
            <a:r>
              <a:rPr lang="en-US" altLang="en-US"/>
              <a:t>to managers' view of their world--and couched in</a:t>
            </a:r>
          </a:p>
          <a:p>
            <a:r>
              <a:rPr lang="en-US" altLang="en-US"/>
              <a:t>their terms (and thus not in more academic language).</a:t>
            </a:r>
          </a:p>
          <a:p>
            <a:r>
              <a:rPr lang="en-US" altLang="en-US"/>
              <a:t>'From-To' (or 'FT' analysis) focuses on some of the</a:t>
            </a:r>
          </a:p>
          <a:p>
            <a:r>
              <a:rPr lang="en-US" altLang="en-US"/>
              <a:t>key shifts which one is trying to achieve in progressing</a:t>
            </a:r>
          </a:p>
          <a:p>
            <a:r>
              <a:rPr lang="en-US" altLang="en-US"/>
              <a:t>a particular strategy implementation project. FT analysis</a:t>
            </a:r>
          </a:p>
          <a:p>
            <a:r>
              <a:rPr lang="en-US" altLang="en-US"/>
              <a:t>adds value through:</a:t>
            </a:r>
          </a:p>
          <a:p>
            <a:r>
              <a:rPr lang="en-US" altLang="en-US"/>
              <a:t>• Capturing in a much richer way the broader (and</a:t>
            </a:r>
          </a:p>
          <a:p>
            <a:r>
              <a:rPr lang="en-US" altLang="en-US"/>
              <a:t>sometimes less tangible) shifts implied by the project.</a:t>
            </a:r>
          </a:p>
          <a:p>
            <a:r>
              <a:rPr lang="en-US" altLang="en-US"/>
              <a:t>• Focusing not merely on concrete organizational outputs</a:t>
            </a:r>
          </a:p>
          <a:p>
            <a:r>
              <a:rPr lang="en-US" altLang="en-US"/>
              <a:t>but also shifts in processes.</a:t>
            </a:r>
          </a:p>
          <a:p>
            <a:r>
              <a:rPr lang="en-US" altLang="en-US"/>
              <a:t>• Analysing not merely 'where we want to be' but simultaneously</a:t>
            </a:r>
          </a:p>
          <a:p>
            <a:r>
              <a:rPr lang="en-US" altLang="en-US"/>
              <a:t>'where we are now'.</a:t>
            </a:r>
          </a:p>
          <a:p>
            <a:r>
              <a:rPr lang="en-US" altLang="en-US"/>
              <a:t>FT analysis can also be used to </a:t>
            </a:r>
            <a:r>
              <a:rPr lang="en-US" altLang="en-US" i="1"/>
              <a:t>track progress </a:t>
            </a:r>
            <a:r>
              <a:rPr lang="en-US" altLang="en-US"/>
              <a:t>in</a:t>
            </a:r>
          </a:p>
          <a:p>
            <a:r>
              <a:rPr lang="en-US" altLang="en-US"/>
              <a:t>both implementing strategic change generally, and in</a:t>
            </a:r>
          </a:p>
          <a:p>
            <a:r>
              <a:rPr lang="en-US" altLang="en-US"/>
              <a:t>progressing specific projects. One way of operationalising</a:t>
            </a:r>
          </a:p>
          <a:p>
            <a:r>
              <a:rPr lang="en-US" altLang="en-US"/>
              <a:t>this is to score different aspects of the From-To</a:t>
            </a:r>
          </a:p>
          <a:p>
            <a:r>
              <a:rPr lang="en-US" altLang="en-US"/>
              <a:t>on a 1-10 and then drawing up a profile of "where we</a:t>
            </a:r>
          </a:p>
          <a:p>
            <a:r>
              <a:rPr lang="en-US" altLang="en-US"/>
              <a:t>are now' vs future vision. This highlights key gaps (see</a:t>
            </a:r>
          </a:p>
          <a:p>
            <a:r>
              <a:rPr lang="en-US" altLang="en-US" i="1"/>
              <a:t>Figure 5</a:t>
            </a:r>
            <a:endParaRPr lang="en-US" altLang="en-US"/>
          </a:p>
        </p:txBody>
      </p:sp>
      <p:sp>
        <p:nvSpPr>
          <p:cNvPr id="33796" name="Slide Number Placeholder 3">
            <a:extLst>
              <a:ext uri="{FF2B5EF4-FFF2-40B4-BE49-F238E27FC236}">
                <a16:creationId xmlns:a16="http://schemas.microsoft.com/office/drawing/2014/main" id="{AB6BD23F-335A-40CA-BE30-6EF139A483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9D529839-602B-41BA-9109-F61A0F3BA06E}" type="slidenum">
              <a:rPr lang="en-US" altLang="en-US" sz="1200" smtClean="0"/>
              <a:pPr algn="r"/>
              <a:t>20</a:t>
            </a:fld>
            <a:endParaRPr lang="en-US" altLang="en-US" sz="1200"/>
          </a:p>
        </p:txBody>
      </p:sp>
    </p:spTree>
    <p:extLst>
      <p:ext uri="{BB962C8B-B14F-4D97-AF65-F5344CB8AC3E}">
        <p14:creationId xmlns:p14="http://schemas.microsoft.com/office/powerpoint/2010/main" val="779957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62D6178F-2D52-4DCA-BD15-4BD854C738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29AE3071-61BF-4EC7-B1DD-B62088CC6CF9}" type="slidenum">
              <a:rPr lang="en-US" altLang="en-US" sz="1200" smtClean="0"/>
              <a:pPr algn="r"/>
              <a:t>23</a:t>
            </a:fld>
            <a:endParaRPr lang="en-US" altLang="en-US" sz="1200"/>
          </a:p>
        </p:txBody>
      </p:sp>
      <p:sp>
        <p:nvSpPr>
          <p:cNvPr id="37891" name="Rectangle 2">
            <a:extLst>
              <a:ext uri="{FF2B5EF4-FFF2-40B4-BE49-F238E27FC236}">
                <a16:creationId xmlns:a16="http://schemas.microsoft.com/office/drawing/2014/main" id="{6FD76A95-5555-4D0F-AC1F-1AF474D4F2C8}"/>
              </a:ext>
            </a:extLst>
          </p:cNvPr>
          <p:cNvSpPr>
            <a:spLocks noGrp="1" noRot="1" noChangeAspect="1" noChangeArrowheads="1" noTextEdit="1"/>
          </p:cNvSpPr>
          <p:nvPr>
            <p:ph type="sldImg"/>
          </p:nvPr>
        </p:nvSpPr>
        <p:spPr>
          <a:xfrm>
            <a:off x="393700" y="76200"/>
            <a:ext cx="6070600" cy="3414713"/>
          </a:xfrm>
          <a:ln/>
        </p:spPr>
      </p:sp>
      <p:sp>
        <p:nvSpPr>
          <p:cNvPr id="37892" name="Rectangle 3">
            <a:extLst>
              <a:ext uri="{FF2B5EF4-FFF2-40B4-BE49-F238E27FC236}">
                <a16:creationId xmlns:a16="http://schemas.microsoft.com/office/drawing/2014/main" id="{E8666352-628A-47DF-B55B-2643CBBBB9EF}"/>
              </a:ext>
            </a:extLst>
          </p:cNvPr>
          <p:cNvSpPr>
            <a:spLocks noGrp="1" noChangeArrowheads="1"/>
          </p:cNvSpPr>
          <p:nvPr>
            <p:ph type="body" idx="1"/>
          </p:nvPr>
        </p:nvSpPr>
        <p:spPr>
          <a:xfrm>
            <a:off x="228600" y="3643313"/>
            <a:ext cx="6324600" cy="50847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Let’s look at a process oriented organization structure - this is a simplified version of  what  some organizations are now using: it is</a:t>
            </a:r>
          </a:p>
          <a:p>
            <a:r>
              <a:rPr lang="en-US" altLang="en-US"/>
              <a:t>known as a network / horizontal or process oriented  organization design</a:t>
            </a:r>
          </a:p>
          <a:p>
            <a:endParaRPr lang="en-US" altLang="en-US"/>
          </a:p>
          <a:p>
            <a:r>
              <a:rPr lang="en-US" altLang="en-US"/>
              <a:t>Typical attributes are shown on the right</a:t>
            </a:r>
          </a:p>
          <a:p>
            <a:endParaRPr lang="en-US" altLang="en-US"/>
          </a:p>
          <a:p>
            <a:r>
              <a:rPr lang="en-US" altLang="en-US"/>
              <a:t>Processes are shown explicitly</a:t>
            </a:r>
          </a:p>
          <a:p>
            <a:r>
              <a:rPr lang="en-US" altLang="en-US"/>
              <a:t>Important stakeholders (customers and vendors) are shown explicitly</a:t>
            </a:r>
          </a:p>
          <a:p>
            <a:r>
              <a:rPr lang="en-US" altLang="en-US"/>
              <a:t>Sometimes departments are still visible</a:t>
            </a:r>
          </a:p>
          <a:p>
            <a:r>
              <a:rPr lang="en-US" altLang="en-US"/>
              <a:t>Requires new attributes - ones which foster abilities to deal with an  ever faster changing internet world</a:t>
            </a:r>
          </a:p>
          <a:p>
            <a:endParaRPr lang="en-US" altLang="en-US"/>
          </a:p>
          <a:p>
            <a:r>
              <a:rPr lang="en-US" altLang="en-US"/>
              <a:t>So, a process oriented organization is more likely to explicitly define its processes – which makes it more likely to reliably delivery and improve its value proposition.</a:t>
            </a:r>
          </a:p>
          <a:p>
            <a:endParaRPr lang="en-US" altLang="en-US"/>
          </a:p>
          <a:p>
            <a:r>
              <a:rPr lang="en-US" altLang="en-US"/>
              <a:t>Clearly today many organizations are a hybrid – but the leaders are increasingly moving towards greater and greater process orientation because of the pay-offs / benefits. </a:t>
            </a:r>
          </a:p>
          <a:p>
            <a:endParaRPr lang="en-US" altLang="en-US"/>
          </a:p>
          <a:p>
            <a:r>
              <a:rPr lang="en-US" altLang="en-US"/>
              <a:t>This creates an increasing demand for people who know how to analyze and design great high performing processes.</a:t>
            </a:r>
          </a:p>
        </p:txBody>
      </p:sp>
    </p:spTree>
    <p:extLst>
      <p:ext uri="{BB962C8B-B14F-4D97-AF65-F5344CB8AC3E}">
        <p14:creationId xmlns:p14="http://schemas.microsoft.com/office/powerpoint/2010/main" val="195612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2BA5A8C6-1CD3-4EFA-9DD4-6B285233B117}"/>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606FACFB-B2D1-44E2-BDD5-753EA21D58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9940" name="Slide Number Placeholder 3">
            <a:extLst>
              <a:ext uri="{FF2B5EF4-FFF2-40B4-BE49-F238E27FC236}">
                <a16:creationId xmlns:a16="http://schemas.microsoft.com/office/drawing/2014/main" id="{5CF1CECF-EFD2-41F0-86FF-A7A7A5081C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1C0DF020-A76C-41C7-B614-99B96A95102D}" type="slidenum">
              <a:rPr lang="en-US" altLang="en-US" sz="1200" smtClean="0"/>
              <a:pPr algn="r"/>
              <a:t>24</a:t>
            </a:fld>
            <a:endParaRPr lang="en-US" altLang="en-US" sz="1200"/>
          </a:p>
        </p:txBody>
      </p:sp>
    </p:spTree>
    <p:extLst>
      <p:ext uri="{BB962C8B-B14F-4D97-AF65-F5344CB8AC3E}">
        <p14:creationId xmlns:p14="http://schemas.microsoft.com/office/powerpoint/2010/main" val="1461331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556517DC-AB55-439F-BC54-78A1B272C3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0A492AC7-29D8-4B04-B1EB-37BAA94AA81D}" type="slidenum">
              <a:rPr lang="en-US" altLang="en-US" sz="1200" smtClean="0"/>
              <a:pPr algn="r"/>
              <a:t>25</a:t>
            </a:fld>
            <a:endParaRPr lang="en-US" altLang="en-US" sz="1200"/>
          </a:p>
        </p:txBody>
      </p:sp>
      <p:sp>
        <p:nvSpPr>
          <p:cNvPr id="41987" name="Rectangle 2">
            <a:extLst>
              <a:ext uri="{FF2B5EF4-FFF2-40B4-BE49-F238E27FC236}">
                <a16:creationId xmlns:a16="http://schemas.microsoft.com/office/drawing/2014/main" id="{66797AA4-CF3D-409C-8E9A-EB44C545EC29}"/>
              </a:ext>
            </a:extLst>
          </p:cNvPr>
          <p:cNvSpPr>
            <a:spLocks noGrp="1" noRot="1" noChangeAspect="1" noChangeArrowheads="1" noTextEdit="1"/>
          </p:cNvSpPr>
          <p:nvPr>
            <p:ph type="sldImg"/>
          </p:nvPr>
        </p:nvSpPr>
        <p:spPr>
          <a:xfrm>
            <a:off x="384175" y="685800"/>
            <a:ext cx="6092825" cy="3427413"/>
          </a:xfrm>
          <a:ln/>
        </p:spPr>
      </p:sp>
      <p:sp>
        <p:nvSpPr>
          <p:cNvPr id="41988" name="Rectangle 3">
            <a:extLst>
              <a:ext uri="{FF2B5EF4-FFF2-40B4-BE49-F238E27FC236}">
                <a16:creationId xmlns:a16="http://schemas.microsoft.com/office/drawing/2014/main" id="{23F2C00E-470B-4F79-BE3A-0050E9C3C0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11439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3E9DA176-146E-4C24-B981-EC96FE7C2E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FB3AA157-1711-4AA3-BE98-EC235BD0DDD1}" type="slidenum">
              <a:rPr lang="en-US" altLang="en-US" sz="1200" smtClean="0"/>
              <a:pPr algn="r"/>
              <a:t>26</a:t>
            </a:fld>
            <a:endParaRPr lang="en-US" altLang="en-US" sz="1200"/>
          </a:p>
        </p:txBody>
      </p:sp>
      <p:sp>
        <p:nvSpPr>
          <p:cNvPr id="44035" name="Rectangle 2">
            <a:extLst>
              <a:ext uri="{FF2B5EF4-FFF2-40B4-BE49-F238E27FC236}">
                <a16:creationId xmlns:a16="http://schemas.microsoft.com/office/drawing/2014/main" id="{FBE0AE53-0D21-422A-9F3D-372D4711B4AE}"/>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BEAB25B1-C669-4F4B-ACD9-D378B43008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735681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16EFE42-2C40-4BF2-8225-5BA0AB6423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BC46A870-87C5-4BD5-AF7C-7AC6C1CD9AE9}" type="slidenum">
              <a:rPr lang="en-US" altLang="en-US" sz="1200" smtClean="0"/>
              <a:pPr algn="r"/>
              <a:t>28</a:t>
            </a:fld>
            <a:endParaRPr lang="en-US" altLang="en-US" sz="1200"/>
          </a:p>
        </p:txBody>
      </p:sp>
      <p:sp>
        <p:nvSpPr>
          <p:cNvPr id="47107" name="Rectangle 2">
            <a:extLst>
              <a:ext uri="{FF2B5EF4-FFF2-40B4-BE49-F238E27FC236}">
                <a16:creationId xmlns:a16="http://schemas.microsoft.com/office/drawing/2014/main" id="{1B0F9347-2667-4C24-9DC8-9E699BA1F3B3}"/>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979B3AC4-98F9-446F-8D73-169A2748ED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0872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C789922F-750D-48B6-B7AC-A26568921D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D74A98D4-E259-4A6F-BCD0-2A2379D1ECC4}" type="slidenum">
              <a:rPr lang="en-US" altLang="en-US" sz="1200" smtClean="0"/>
              <a:pPr algn="r"/>
              <a:t>29</a:t>
            </a:fld>
            <a:endParaRPr lang="en-US" altLang="en-US" sz="1200"/>
          </a:p>
        </p:txBody>
      </p:sp>
      <p:sp>
        <p:nvSpPr>
          <p:cNvPr id="49155" name="Rectangle 2">
            <a:extLst>
              <a:ext uri="{FF2B5EF4-FFF2-40B4-BE49-F238E27FC236}">
                <a16:creationId xmlns:a16="http://schemas.microsoft.com/office/drawing/2014/main" id="{C54F7AB7-D33A-438B-99B1-BCEED39C0D4A}"/>
              </a:ext>
            </a:extLst>
          </p:cNvPr>
          <p:cNvSpPr>
            <a:spLocks noGrp="1" noRot="1" noChangeAspect="1" noChangeArrowheads="1" noTextEdit="1"/>
          </p:cNvSpPr>
          <p:nvPr>
            <p:ph type="sldImg"/>
          </p:nvPr>
        </p:nvSpPr>
        <p:spPr>
          <a:xfrm>
            <a:off x="384175" y="685800"/>
            <a:ext cx="6092825" cy="3427413"/>
          </a:xfrm>
          <a:ln/>
        </p:spPr>
      </p:sp>
      <p:sp>
        <p:nvSpPr>
          <p:cNvPr id="49156" name="Rectangle 3">
            <a:extLst>
              <a:ext uri="{FF2B5EF4-FFF2-40B4-BE49-F238E27FC236}">
                <a16:creationId xmlns:a16="http://schemas.microsoft.com/office/drawing/2014/main" id="{094D9F34-15E8-45BA-BD77-FDBA60B963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t>Stakeholder analysis </a:t>
            </a:r>
            <a:r>
              <a:rPr lang="en-US" altLang="en-US"/>
              <a:t>is the systematic identification</a:t>
            </a:r>
          </a:p>
          <a:p>
            <a:r>
              <a:rPr lang="en-US" altLang="en-US"/>
              <a:t>of key stakeholders and appraisal of their influence on,</a:t>
            </a:r>
          </a:p>
          <a:p>
            <a:r>
              <a:rPr lang="en-US" altLang="en-US"/>
              <a:t>and posture towards implementation. It may also</a:t>
            </a:r>
          </a:p>
          <a:p>
            <a:r>
              <a:rPr lang="en-US" altLang="en-US"/>
              <a:t>involve creating a strategy to reshape the influence of</a:t>
            </a:r>
          </a:p>
          <a:p>
            <a:r>
              <a:rPr lang="en-US" altLang="en-US"/>
              <a:t>these or new stakeholders.</a:t>
            </a:r>
          </a:p>
          <a:p>
            <a:r>
              <a:rPr lang="en-US" altLang="en-US"/>
              <a:t>Stakeholder analysis is our second type of organizational</a:t>
            </a:r>
          </a:p>
          <a:p>
            <a:r>
              <a:rPr lang="en-US" altLang="en-US"/>
              <a:t>radar which helps guide strategy implementation</a:t>
            </a:r>
          </a:p>
          <a:p>
            <a:r>
              <a:rPr lang="en-US" altLang="en-US"/>
              <a:t>projects. The tool used is as follows:</a:t>
            </a:r>
          </a:p>
          <a:p>
            <a:r>
              <a:rPr lang="en-US" altLang="en-US"/>
              <a:t>• First, identify who you believe the key stakeholders</a:t>
            </a:r>
          </a:p>
          <a:p>
            <a:r>
              <a:rPr lang="en-US" altLang="en-US"/>
              <a:t>are at any phase of the process (the 'stakeholder</a:t>
            </a:r>
          </a:p>
          <a:p>
            <a:r>
              <a:rPr lang="en-US" altLang="en-US"/>
              <a:t>brainstorm').</a:t>
            </a:r>
          </a:p>
          <a:p>
            <a:r>
              <a:rPr lang="en-US" altLang="en-US"/>
              <a:t>• Second, evaluate whether these stakeholders have</a:t>
            </a:r>
          </a:p>
          <a:p>
            <a:r>
              <a:rPr lang="en-US" altLang="en-US"/>
              <a:t>high, medium or low influence on the issue in question.</a:t>
            </a:r>
          </a:p>
          <a:p>
            <a:r>
              <a:rPr lang="en-US" altLang="en-US"/>
              <a:t>(You need to abstract this from their influence</a:t>
            </a:r>
          </a:p>
          <a:p>
            <a:r>
              <a:rPr lang="en-US" altLang="en-US"/>
              <a:t>generally in the organization.l°)</a:t>
            </a:r>
          </a:p>
          <a:p>
            <a:r>
              <a:rPr lang="en-US" altLang="en-US"/>
              <a:t>• Third, evaluate whether at the current time they are</a:t>
            </a:r>
          </a:p>
          <a:p>
            <a:r>
              <a:rPr lang="en-US" altLang="en-US"/>
              <a:t>for the project, against it, or idling in 'neutral'.</a:t>
            </a:r>
          </a:p>
          <a:p>
            <a:r>
              <a:rPr lang="en-US" altLang="en-US"/>
              <a:t>The above gives a good 'first cut' of the pattern of</a:t>
            </a:r>
          </a:p>
          <a:p>
            <a:r>
              <a:rPr lang="en-US" altLang="en-US"/>
              <a:t>stakeholders. The cluster of stakeholders depicted on a</a:t>
            </a:r>
          </a:p>
          <a:p>
            <a:r>
              <a:rPr lang="en-US" altLang="en-US"/>
              <a:t>stakeholder grid (see </a:t>
            </a:r>
            <a:r>
              <a:rPr lang="en-US" altLang="en-US" i="1"/>
              <a:t>Figure 7) </a:t>
            </a:r>
            <a:r>
              <a:rPr lang="en-US" altLang="en-US"/>
              <a:t>should then be assessed</a:t>
            </a:r>
          </a:p>
          <a:p>
            <a:r>
              <a:rPr lang="en-US" altLang="en-US"/>
              <a:t>to see what the overall picture looks like, particularly:</a:t>
            </a:r>
          </a:p>
          <a:p>
            <a:r>
              <a:rPr lang="en-US" altLang="en-US"/>
              <a:t>• Is the project an easy bet?</a:t>
            </a:r>
          </a:p>
          <a:p>
            <a:r>
              <a:rPr lang="en-US" altLang="en-US"/>
              <a:t>• Or is it highlighting a long slog?</a:t>
            </a:r>
          </a:p>
          <a:p>
            <a:r>
              <a:rPr lang="en-US" altLang="en-US"/>
              <a:t>• Or, finally, does this seem like 'mission impossible'?</a:t>
            </a:r>
          </a:p>
          <a:p>
            <a:r>
              <a:rPr lang="en-US" altLang="en-US"/>
              <a:t>Following the first-cut analysis managers can then</a:t>
            </a:r>
          </a:p>
          <a:p>
            <a:r>
              <a:rPr lang="en-US" altLang="en-US"/>
              <a:t>move on to the next phase:</a:t>
            </a:r>
          </a:p>
          <a:p>
            <a:r>
              <a:rPr lang="en-US" altLang="en-US"/>
              <a:t>• First, can new stakeholders be brought into play to</a:t>
            </a:r>
          </a:p>
          <a:p>
            <a:r>
              <a:rPr lang="en-US" altLang="en-US"/>
              <a:t>shift the balance or can existing players be withdrawn</a:t>
            </a:r>
          </a:p>
          <a:p>
            <a:r>
              <a:rPr lang="en-US" altLang="en-US"/>
              <a:t>in some way (or be subtly distracted)?</a:t>
            </a:r>
          </a:p>
          <a:p>
            <a:r>
              <a:rPr lang="en-US" altLang="en-US"/>
              <a:t>• Second, is it possible to boost the influence of stakeholders</a:t>
            </a:r>
          </a:p>
          <a:p>
            <a:r>
              <a:rPr lang="en-US" altLang="en-US"/>
              <a:t>who are currently in favour of the change?</a:t>
            </a:r>
          </a:p>
          <a:p>
            <a:r>
              <a:rPr lang="en-US" altLang="en-US"/>
              <a:t>• Third, is it possible to reduce the influence of antagonistic</a:t>
            </a:r>
          </a:p>
          <a:p>
            <a:r>
              <a:rPr lang="en-US" altLang="en-US"/>
              <a:t>stakeholders.</a:t>
            </a:r>
          </a:p>
          <a:p>
            <a:r>
              <a:rPr lang="en-US" altLang="en-US"/>
              <a:t>• Fourth, can coalitions of stakeholders in favour be</a:t>
            </a:r>
          </a:p>
          <a:p>
            <a:r>
              <a:rPr lang="en-US" altLang="en-US"/>
              <a:t>achieved so as to strengthen their combined influence?</a:t>
            </a:r>
          </a:p>
          <a:p>
            <a:r>
              <a:rPr lang="en-US" altLang="en-US"/>
              <a:t>• Fifth, can coalitions of stakeholders antagonistic to</a:t>
            </a:r>
          </a:p>
          <a:p>
            <a:r>
              <a:rPr lang="en-US" altLang="en-US"/>
              <a:t>the project be prevented?</a:t>
            </a:r>
          </a:p>
          <a:p>
            <a:r>
              <a:rPr lang="en-US" altLang="en-US"/>
              <a:t>• Sixth, can the change itself, in appearance or in substance,</a:t>
            </a:r>
          </a:p>
          <a:p>
            <a:r>
              <a:rPr lang="en-US" altLang="en-US"/>
              <a:t>be reformulated to diffuse hostility to the</a:t>
            </a:r>
          </a:p>
          <a:p>
            <a:r>
              <a:rPr lang="en-US" altLang="en-US"/>
              <a:t>project.</a:t>
            </a:r>
          </a:p>
          <a:p>
            <a:r>
              <a:rPr lang="en-US" altLang="en-US"/>
              <a:t>• Seventh, are there possibilities of 'bringing on</a:t>
            </a:r>
          </a:p>
          <a:p>
            <a:r>
              <a:rPr lang="en-US" altLang="en-US"/>
              <a:t>board' negative stakeholders by allowing them a</a:t>
            </a:r>
          </a:p>
          <a:p>
            <a:r>
              <a:rPr lang="en-US" altLang="en-US"/>
              <a:t>role or in incorporating one or more of their prized</a:t>
            </a:r>
          </a:p>
          <a:p>
            <a:r>
              <a:rPr lang="en-US" altLang="en-US"/>
              <a:t>ideas?</a:t>
            </a:r>
          </a:p>
          <a:p>
            <a:r>
              <a:rPr lang="en-US" altLang="en-US"/>
              <a:t>• Eighth, is the pattern of influence of stakeholders</a:t>
            </a:r>
          </a:p>
          <a:p>
            <a:r>
              <a:rPr lang="en-US" altLang="en-US"/>
              <a:t>sufficiently hostile for the project to warrant re-definition</a:t>
            </a:r>
          </a:p>
          <a:p>
            <a:r>
              <a:rPr lang="en-US" altLang="en-US"/>
              <a:t>of the project?</a:t>
            </a:r>
          </a:p>
          <a:p>
            <a:r>
              <a:rPr lang="en-US" altLang="en-US"/>
              <a:t>An example of stakeholder analysis in use is contained</a:t>
            </a:r>
          </a:p>
          <a:p>
            <a:r>
              <a:rPr lang="en-US" altLang="en-US"/>
              <a:t>in </a:t>
            </a:r>
            <a:r>
              <a:rPr lang="en-US" altLang="en-US" i="1"/>
              <a:t>Figure 8. </a:t>
            </a:r>
            <a:r>
              <a:rPr lang="en-US" altLang="en-US"/>
              <a:t>This is again based on the position</a:t>
            </a:r>
          </a:p>
          <a:p>
            <a:r>
              <a:rPr lang="en-US" altLang="en-US"/>
              <a:t>as assessed by internal managers of key stakeholders</a:t>
            </a:r>
          </a:p>
          <a:p>
            <a:r>
              <a:rPr lang="en-US" altLang="en-US"/>
              <a:t>at Dowty Communications.</a:t>
            </a:r>
          </a:p>
          <a:p>
            <a:r>
              <a:rPr lang="en-US" altLang="en-US"/>
              <a:t>Stakeholder analysis can invite as many questions as</a:t>
            </a:r>
          </a:p>
          <a:p>
            <a:r>
              <a:rPr lang="en-US" altLang="en-US"/>
              <a:t>it yields answers. These questions can be used by managers</a:t>
            </a:r>
          </a:p>
          <a:p>
            <a:r>
              <a:rPr lang="en-US" altLang="en-US"/>
              <a:t>to track potential positions of stakeholders (and</a:t>
            </a:r>
          </a:p>
          <a:p>
            <a:r>
              <a:rPr lang="en-US" altLang="en-US"/>
              <a:t>their agendas) in specific meetings and chance conversations.</a:t>
            </a:r>
          </a:p>
          <a:p>
            <a:r>
              <a:rPr lang="en-US" altLang="en-US"/>
              <a:t>Often a particular stakeholder may be difficult</a:t>
            </a:r>
          </a:p>
          <a:p>
            <a:r>
              <a:rPr lang="en-US" altLang="en-US"/>
              <a:t>to position. This may be because his/her agendas</a:t>
            </a:r>
          </a:p>
          <a:p>
            <a:r>
              <a:rPr lang="en-US" altLang="en-US"/>
              <a:t>might be complex. It is quite common to find that it is</a:t>
            </a:r>
          </a:p>
          <a:p>
            <a:r>
              <a:rPr lang="en-US" altLang="en-US"/>
              <a:t>only one specific blocker which has made a stakeholder</a:t>
            </a:r>
          </a:p>
          <a:p>
            <a:r>
              <a:rPr lang="en-US" altLang="en-US"/>
              <a:t>into an influential antagonist.</a:t>
            </a:r>
          </a:p>
          <a:p>
            <a:r>
              <a:rPr lang="en-US" altLang="en-US"/>
              <a:t>Where there are very large numbers of stakeholders</a:t>
            </a:r>
          </a:p>
          <a:p>
            <a:r>
              <a:rPr lang="en-US" altLang="en-US"/>
              <a:t>at play on a particular issue, this may invite simplification</a:t>
            </a:r>
          </a:p>
          <a:p>
            <a:r>
              <a:rPr lang="en-US" altLang="en-US"/>
              <a:t>or even dissolution or re-formulation of the project.</a:t>
            </a:r>
          </a:p>
        </p:txBody>
      </p:sp>
    </p:spTree>
    <p:extLst>
      <p:ext uri="{BB962C8B-B14F-4D97-AF65-F5344CB8AC3E}">
        <p14:creationId xmlns:p14="http://schemas.microsoft.com/office/powerpoint/2010/main" val="1529452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2E01C4E1-C09A-4527-9245-E04F68DC90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D2C0A1F0-7DFB-49AA-8411-24C5047433F2}" type="slidenum">
              <a:rPr lang="en-US" altLang="en-US" sz="1200" smtClean="0"/>
              <a:pPr algn="r"/>
              <a:t>30</a:t>
            </a:fld>
            <a:endParaRPr lang="en-US" altLang="en-US" sz="1200"/>
          </a:p>
        </p:txBody>
      </p:sp>
      <p:sp>
        <p:nvSpPr>
          <p:cNvPr id="51203" name="Rectangle 2">
            <a:extLst>
              <a:ext uri="{FF2B5EF4-FFF2-40B4-BE49-F238E27FC236}">
                <a16:creationId xmlns:a16="http://schemas.microsoft.com/office/drawing/2014/main" id="{29C255E7-E5A4-49C0-A49B-4B04DF7AA1B0}"/>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49230D1E-44DB-45DA-84EB-AC266F33B6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52944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4758266A-B5EE-4E5F-BD83-F0F153DCB9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2510EC52-C481-4CDA-8C9D-6D59480B9035}" type="slidenum">
              <a:rPr lang="en-US" altLang="en-US" sz="1200" smtClean="0"/>
              <a:pPr algn="r"/>
              <a:t>33</a:t>
            </a:fld>
            <a:endParaRPr lang="en-US" altLang="en-US" sz="1200"/>
          </a:p>
        </p:txBody>
      </p:sp>
      <p:sp>
        <p:nvSpPr>
          <p:cNvPr id="55299" name="Rectangle 2">
            <a:extLst>
              <a:ext uri="{FF2B5EF4-FFF2-40B4-BE49-F238E27FC236}">
                <a16:creationId xmlns:a16="http://schemas.microsoft.com/office/drawing/2014/main" id="{36B40234-DE3B-4C15-96C7-D4636C341EC3}"/>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4447F857-41B1-4266-AFF7-BE70491600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99993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CF313A2B-DCF6-4C2F-B3B1-523E5C3183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3DCA2B2F-0457-445D-8EC2-0D5B0BBED014}" type="slidenum">
              <a:rPr lang="en-US" altLang="en-US" sz="1200" smtClean="0"/>
              <a:pPr algn="r"/>
              <a:t>34</a:t>
            </a:fld>
            <a:endParaRPr lang="en-US" altLang="en-US" sz="1200"/>
          </a:p>
        </p:txBody>
      </p:sp>
      <p:sp>
        <p:nvSpPr>
          <p:cNvPr id="88067" name="Rectangle 7">
            <a:extLst>
              <a:ext uri="{FF2B5EF4-FFF2-40B4-BE49-F238E27FC236}">
                <a16:creationId xmlns:a16="http://schemas.microsoft.com/office/drawing/2014/main" id="{8946593E-1A1F-41BB-A56B-A15809D1794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D8020394-9E33-4B23-B0F9-4A3541EDCC27}" type="slidenum">
              <a:rPr lang="en-US" altLang="en-US" sz="1200">
                <a:latin typeface="Arial" panose="020B0604020202020204" pitchFamily="34" charset="0"/>
              </a:rPr>
              <a:pPr algn="r" eaLnBrk="1" hangingPunct="1"/>
              <a:t>34</a:t>
            </a:fld>
            <a:endParaRPr lang="en-US" altLang="en-US" sz="1200">
              <a:latin typeface="Arial" panose="020B0604020202020204" pitchFamily="34" charset="0"/>
            </a:endParaRPr>
          </a:p>
        </p:txBody>
      </p:sp>
      <p:sp>
        <p:nvSpPr>
          <p:cNvPr id="88068" name="Rectangle 2">
            <a:extLst>
              <a:ext uri="{FF2B5EF4-FFF2-40B4-BE49-F238E27FC236}">
                <a16:creationId xmlns:a16="http://schemas.microsoft.com/office/drawing/2014/main" id="{CD6421E3-6F47-4AC2-A057-2F165F96EEBB}"/>
              </a:ext>
            </a:extLst>
          </p:cNvPr>
          <p:cNvSpPr>
            <a:spLocks noGrp="1" noRot="1" noChangeAspect="1" noChangeArrowheads="1" noTextEdit="1"/>
          </p:cNvSpPr>
          <p:nvPr>
            <p:ph type="sldImg"/>
          </p:nvPr>
        </p:nvSpPr>
        <p:spPr>
          <a:ln/>
        </p:spPr>
      </p:sp>
      <p:sp>
        <p:nvSpPr>
          <p:cNvPr id="88069" name="Rectangle 3">
            <a:extLst>
              <a:ext uri="{FF2B5EF4-FFF2-40B4-BE49-F238E27FC236}">
                <a16:creationId xmlns:a16="http://schemas.microsoft.com/office/drawing/2014/main" id="{B2C3449F-E9D5-4474-A760-BF0DEC6081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t>Achieving success in project management excellence can take decades or years…it won’t happen overnight</a:t>
            </a:r>
          </a:p>
          <a:p>
            <a:pPr eaLnBrk="1" hangingPunct="1"/>
            <a:r>
              <a:rPr lang="en-US" altLang="en-US" sz="1000"/>
              <a:t>HOWEVER, it cannot be achieved without change…it also requires extensive training.</a:t>
            </a:r>
          </a:p>
          <a:p>
            <a:pPr eaLnBrk="1" hangingPunct="1"/>
            <a:r>
              <a:rPr lang="en-US" altLang="en-US" sz="1000"/>
              <a:t>The benefits today are obvious, for anyone that cares to look…it has become a competitive weapon that more and more companies are using to get and keep business.</a:t>
            </a:r>
          </a:p>
          <a:p>
            <a:pPr eaLnBrk="1" hangingPunct="1"/>
            <a:r>
              <a:rPr lang="en-US" altLang="en-US" sz="1000"/>
              <a:t>During the past 30 years the PMI has grown from 3000 to 100000…it has become one of the icons of success and its certification programs are well embraced.</a:t>
            </a:r>
          </a:p>
          <a:p>
            <a:pPr eaLnBrk="1" hangingPunct="1"/>
            <a:endParaRPr lang="en-US" altLang="en-US" sz="1000"/>
          </a:p>
          <a:p>
            <a:pPr eaLnBrk="1" hangingPunct="1"/>
            <a:r>
              <a:rPr lang="en-US" altLang="en-US" sz="1000"/>
              <a:t>Aerospace, defense and large construction companies tend to have the highest levels of maturity.  They have spent hundreds of millions to get there.  They tend to create their own software and sell it to others.  The automotive subcontractor, computer and electronics industries are now trying to emulate them.  The mining and healthcare industries are behind them, but working towards higher levels of excellence.</a:t>
            </a:r>
          </a:p>
          <a:p>
            <a:pPr eaLnBrk="1" hangingPunct="1"/>
            <a:endParaRPr lang="en-US" altLang="en-US" sz="1000"/>
          </a:p>
          <a:p>
            <a:pPr eaLnBrk="1" hangingPunct="1"/>
            <a:r>
              <a:rPr lang="en-US" altLang="en-US" sz="1000"/>
              <a:t>The most rapid changes are now occurring in banking, pharmaceutical, oil and gas, and telecommunications industries.  </a:t>
            </a:r>
          </a:p>
          <a:p>
            <a:pPr eaLnBrk="1" hangingPunct="1"/>
            <a:endParaRPr lang="en-US" altLang="en-US" sz="1000"/>
          </a:p>
          <a:p>
            <a:pPr eaLnBrk="1" hangingPunct="1"/>
            <a:r>
              <a:rPr lang="en-US" altLang="en-US" sz="1000"/>
              <a:t>The lagging industries include insurance, food, railroads/transportation, retail and beverages.  They tend to be driven solely by schedule and quality concerns. Commodity manufacturing and the metals industries are barely aware of PM.</a:t>
            </a:r>
          </a:p>
        </p:txBody>
      </p:sp>
    </p:spTree>
    <p:extLst>
      <p:ext uri="{BB962C8B-B14F-4D97-AF65-F5344CB8AC3E}">
        <p14:creationId xmlns:p14="http://schemas.microsoft.com/office/powerpoint/2010/main" val="160299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97889C29-D595-47FC-8244-876F48D9C1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2E35BF40-0716-4537-B7BC-BF905FFFAC25}" type="slidenum">
              <a:rPr lang="en-US" altLang="en-US" sz="1200" smtClean="0"/>
              <a:pPr algn="r"/>
              <a:t>35</a:t>
            </a:fld>
            <a:endParaRPr lang="en-US" altLang="en-US" sz="1200"/>
          </a:p>
        </p:txBody>
      </p:sp>
      <p:sp>
        <p:nvSpPr>
          <p:cNvPr id="90115" name="Rectangle 7">
            <a:extLst>
              <a:ext uri="{FF2B5EF4-FFF2-40B4-BE49-F238E27FC236}">
                <a16:creationId xmlns:a16="http://schemas.microsoft.com/office/drawing/2014/main" id="{C8D379AF-C755-4B9D-B664-295C6B9AA34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B77A6B73-040A-454A-AEB4-05217B0E9926}" type="slidenum">
              <a:rPr lang="en-US" altLang="en-US" sz="1200">
                <a:latin typeface="Arial" panose="020B0604020202020204" pitchFamily="34" charset="0"/>
              </a:rPr>
              <a:pPr algn="r" eaLnBrk="1" hangingPunct="1"/>
              <a:t>35</a:t>
            </a:fld>
            <a:endParaRPr lang="en-US" altLang="en-US" sz="1200">
              <a:latin typeface="Arial" panose="020B0604020202020204" pitchFamily="34" charset="0"/>
            </a:endParaRPr>
          </a:p>
        </p:txBody>
      </p:sp>
      <p:sp>
        <p:nvSpPr>
          <p:cNvPr id="90116" name="Rectangle 2">
            <a:extLst>
              <a:ext uri="{FF2B5EF4-FFF2-40B4-BE49-F238E27FC236}">
                <a16:creationId xmlns:a16="http://schemas.microsoft.com/office/drawing/2014/main" id="{3A41C887-EB8D-40CE-AD3A-75D626FACBCC}"/>
              </a:ext>
            </a:extLst>
          </p:cNvPr>
          <p:cNvSpPr>
            <a:spLocks noGrp="1" noRot="1" noChangeAspect="1" noChangeArrowheads="1" noTextEdit="1"/>
          </p:cNvSpPr>
          <p:nvPr>
            <p:ph type="sldImg"/>
          </p:nvPr>
        </p:nvSpPr>
        <p:spPr>
          <a:ln/>
        </p:spPr>
      </p:sp>
      <p:sp>
        <p:nvSpPr>
          <p:cNvPr id="90117" name="Rectangle 3">
            <a:extLst>
              <a:ext uri="{FF2B5EF4-FFF2-40B4-BE49-F238E27FC236}">
                <a16:creationId xmlns:a16="http://schemas.microsoft.com/office/drawing/2014/main" id="{AFACB2A5-A182-4F37-8709-C0430C23CC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50620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A5EAB4DC-A322-4A6B-B418-25A3729B52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399A8E6B-B326-4E58-AEBB-550EA6BFFCF0}" type="slidenum">
              <a:rPr lang="en-US" altLang="en-US" sz="1200" smtClean="0"/>
              <a:pPr algn="r"/>
              <a:t>36</a:t>
            </a:fld>
            <a:endParaRPr lang="en-US" altLang="en-US" sz="1200"/>
          </a:p>
        </p:txBody>
      </p:sp>
      <p:sp>
        <p:nvSpPr>
          <p:cNvPr id="92163" name="Rectangle 7">
            <a:extLst>
              <a:ext uri="{FF2B5EF4-FFF2-40B4-BE49-F238E27FC236}">
                <a16:creationId xmlns:a16="http://schemas.microsoft.com/office/drawing/2014/main" id="{CDA535D1-89A2-4413-B1C0-700513E61BB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009C8AC5-23BA-4128-80E2-23B6B8DEB775}" type="slidenum">
              <a:rPr lang="en-US" altLang="en-US" sz="1200">
                <a:latin typeface="Arial" panose="020B0604020202020204" pitchFamily="34" charset="0"/>
              </a:rPr>
              <a:pPr algn="r" eaLnBrk="1" hangingPunct="1"/>
              <a:t>36</a:t>
            </a:fld>
            <a:endParaRPr lang="en-US" altLang="en-US" sz="1200">
              <a:latin typeface="Arial" panose="020B0604020202020204" pitchFamily="34" charset="0"/>
            </a:endParaRPr>
          </a:p>
        </p:txBody>
      </p:sp>
      <p:sp>
        <p:nvSpPr>
          <p:cNvPr id="92164" name="Rectangle 2">
            <a:extLst>
              <a:ext uri="{FF2B5EF4-FFF2-40B4-BE49-F238E27FC236}">
                <a16:creationId xmlns:a16="http://schemas.microsoft.com/office/drawing/2014/main" id="{9EBD9FC2-1CDE-446D-B067-4031EFA3ECD7}"/>
              </a:ext>
            </a:extLst>
          </p:cNvPr>
          <p:cNvSpPr>
            <a:spLocks noGrp="1" noRot="1" noChangeAspect="1" noChangeArrowheads="1" noTextEdit="1"/>
          </p:cNvSpPr>
          <p:nvPr>
            <p:ph type="sldImg"/>
          </p:nvPr>
        </p:nvSpPr>
        <p:spPr>
          <a:ln/>
        </p:spPr>
      </p:sp>
      <p:sp>
        <p:nvSpPr>
          <p:cNvPr id="92165" name="Rectangle 3">
            <a:extLst>
              <a:ext uri="{FF2B5EF4-FFF2-40B4-BE49-F238E27FC236}">
                <a16:creationId xmlns:a16="http://schemas.microsoft.com/office/drawing/2014/main" id="{A5A6F318-B3D6-4E47-B510-A6C9AC5121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67698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908E6F06-1687-4607-BE17-599413D38D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94036AB7-23F1-4902-A7E9-688E15D139B9}" type="slidenum">
              <a:rPr lang="en-US" altLang="en-US" sz="1200" smtClean="0"/>
              <a:pPr algn="r"/>
              <a:t>37</a:t>
            </a:fld>
            <a:endParaRPr lang="en-US" altLang="en-US" sz="1200"/>
          </a:p>
        </p:txBody>
      </p:sp>
      <p:sp>
        <p:nvSpPr>
          <p:cNvPr id="94211" name="Rectangle 7">
            <a:extLst>
              <a:ext uri="{FF2B5EF4-FFF2-40B4-BE49-F238E27FC236}">
                <a16:creationId xmlns:a16="http://schemas.microsoft.com/office/drawing/2014/main" id="{93B045BF-95C0-457B-B232-D89808554F9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106EC303-3D4F-4FAE-8BE1-01580D2EB25B}" type="slidenum">
              <a:rPr lang="en-US" altLang="en-US" sz="1200">
                <a:latin typeface="Arial" panose="020B0604020202020204" pitchFamily="34" charset="0"/>
              </a:rPr>
              <a:pPr algn="r" eaLnBrk="1" hangingPunct="1"/>
              <a:t>37</a:t>
            </a:fld>
            <a:endParaRPr lang="en-US" altLang="en-US" sz="1200">
              <a:latin typeface="Arial" panose="020B0604020202020204" pitchFamily="34" charset="0"/>
            </a:endParaRPr>
          </a:p>
        </p:txBody>
      </p:sp>
      <p:sp>
        <p:nvSpPr>
          <p:cNvPr id="94212" name="Rectangle 2">
            <a:extLst>
              <a:ext uri="{FF2B5EF4-FFF2-40B4-BE49-F238E27FC236}">
                <a16:creationId xmlns:a16="http://schemas.microsoft.com/office/drawing/2014/main" id="{5012926F-03BE-4FCA-9698-88F86F618A27}"/>
              </a:ext>
            </a:extLst>
          </p:cNvPr>
          <p:cNvSpPr>
            <a:spLocks noGrp="1" noRot="1" noChangeAspect="1" noChangeArrowheads="1" noTextEdit="1"/>
          </p:cNvSpPr>
          <p:nvPr>
            <p:ph type="sldImg"/>
          </p:nvPr>
        </p:nvSpPr>
        <p:spPr>
          <a:ln/>
        </p:spPr>
      </p:sp>
      <p:sp>
        <p:nvSpPr>
          <p:cNvPr id="94213" name="Rectangle 3">
            <a:extLst>
              <a:ext uri="{FF2B5EF4-FFF2-40B4-BE49-F238E27FC236}">
                <a16:creationId xmlns:a16="http://schemas.microsoft.com/office/drawing/2014/main" id="{C7885162-6682-44A1-9F40-F3DA8A2C30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68271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F5D9917D-8C12-43F5-B9D3-65029B2B8C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3BC69E7F-AAAF-43DF-AC51-EC48977A9F97}" type="slidenum">
              <a:rPr lang="en-US" altLang="en-US" sz="1200" smtClean="0"/>
              <a:pPr algn="r"/>
              <a:t>38</a:t>
            </a:fld>
            <a:endParaRPr lang="en-US" altLang="en-US" sz="1200"/>
          </a:p>
        </p:txBody>
      </p:sp>
      <p:sp>
        <p:nvSpPr>
          <p:cNvPr id="96259" name="Rectangle 7">
            <a:extLst>
              <a:ext uri="{FF2B5EF4-FFF2-40B4-BE49-F238E27FC236}">
                <a16:creationId xmlns:a16="http://schemas.microsoft.com/office/drawing/2014/main" id="{EC08F2D8-75AC-443D-88BC-92C2C7AD34C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6C98A26B-AF5F-45B3-9B8B-61082F4E428D}" type="slidenum">
              <a:rPr lang="en-US" altLang="en-US" sz="1200">
                <a:latin typeface="Arial" panose="020B0604020202020204" pitchFamily="34" charset="0"/>
              </a:rPr>
              <a:pPr algn="r" eaLnBrk="1" hangingPunct="1"/>
              <a:t>38</a:t>
            </a:fld>
            <a:endParaRPr lang="en-US" altLang="en-US" sz="1200">
              <a:latin typeface="Arial" panose="020B0604020202020204" pitchFamily="34" charset="0"/>
            </a:endParaRPr>
          </a:p>
        </p:txBody>
      </p:sp>
      <p:sp>
        <p:nvSpPr>
          <p:cNvPr id="96260" name="Rectangle 2">
            <a:extLst>
              <a:ext uri="{FF2B5EF4-FFF2-40B4-BE49-F238E27FC236}">
                <a16:creationId xmlns:a16="http://schemas.microsoft.com/office/drawing/2014/main" id="{A7EDCBC4-C1A3-46EF-9C71-5A859EF0157C}"/>
              </a:ext>
            </a:extLst>
          </p:cNvPr>
          <p:cNvSpPr>
            <a:spLocks noGrp="1" noRot="1" noChangeAspect="1" noChangeArrowheads="1" noTextEdit="1"/>
          </p:cNvSpPr>
          <p:nvPr>
            <p:ph type="sldImg"/>
          </p:nvPr>
        </p:nvSpPr>
        <p:spPr>
          <a:ln/>
        </p:spPr>
      </p:sp>
      <p:sp>
        <p:nvSpPr>
          <p:cNvPr id="96261" name="Rectangle 3">
            <a:extLst>
              <a:ext uri="{FF2B5EF4-FFF2-40B4-BE49-F238E27FC236}">
                <a16:creationId xmlns:a16="http://schemas.microsoft.com/office/drawing/2014/main" id="{BDCD63C2-549F-43E7-8183-9F5ED70F7B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4567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B828B69F-BDEA-433D-AB84-AC5850346C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CD0E8015-9046-43F6-B164-1D6667C73C1C}" type="slidenum">
              <a:rPr lang="en-US" altLang="en-US" sz="1200" smtClean="0"/>
              <a:pPr algn="r"/>
              <a:t>39</a:t>
            </a:fld>
            <a:endParaRPr lang="en-US" altLang="en-US" sz="1200"/>
          </a:p>
        </p:txBody>
      </p:sp>
      <p:sp>
        <p:nvSpPr>
          <p:cNvPr id="98307" name="Rectangle 7">
            <a:extLst>
              <a:ext uri="{FF2B5EF4-FFF2-40B4-BE49-F238E27FC236}">
                <a16:creationId xmlns:a16="http://schemas.microsoft.com/office/drawing/2014/main" id="{7CD441E7-1F09-4700-B8B1-16BB736911D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33D8D2FC-6A04-4058-A8C7-6EFD5E41DD1D}" type="slidenum">
              <a:rPr lang="en-US" altLang="en-US" sz="1200">
                <a:latin typeface="Arial" panose="020B0604020202020204" pitchFamily="34" charset="0"/>
              </a:rPr>
              <a:pPr algn="r" eaLnBrk="1" hangingPunct="1"/>
              <a:t>39</a:t>
            </a:fld>
            <a:endParaRPr lang="en-US" altLang="en-US" sz="1200">
              <a:latin typeface="Arial" panose="020B0604020202020204" pitchFamily="34" charset="0"/>
            </a:endParaRPr>
          </a:p>
        </p:txBody>
      </p:sp>
      <p:sp>
        <p:nvSpPr>
          <p:cNvPr id="98308" name="Rectangle 2">
            <a:extLst>
              <a:ext uri="{FF2B5EF4-FFF2-40B4-BE49-F238E27FC236}">
                <a16:creationId xmlns:a16="http://schemas.microsoft.com/office/drawing/2014/main" id="{AA20FC5E-03BA-4273-A742-609A1887FE9D}"/>
              </a:ext>
            </a:extLst>
          </p:cNvPr>
          <p:cNvSpPr>
            <a:spLocks noGrp="1" noRot="1" noChangeAspect="1" noChangeArrowheads="1" noTextEdit="1"/>
          </p:cNvSpPr>
          <p:nvPr>
            <p:ph type="sldImg"/>
          </p:nvPr>
        </p:nvSpPr>
        <p:spPr>
          <a:ln/>
        </p:spPr>
      </p:sp>
      <p:sp>
        <p:nvSpPr>
          <p:cNvPr id="98309" name="Rectangle 3">
            <a:extLst>
              <a:ext uri="{FF2B5EF4-FFF2-40B4-BE49-F238E27FC236}">
                <a16:creationId xmlns:a16="http://schemas.microsoft.com/office/drawing/2014/main" id="{626C0772-D5FC-4A78-9B60-3C1A093794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79346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594F8DCE-9BDC-45CC-9A41-C3E121D91F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E0B3B427-75B9-4DEE-8EC8-D16A2909D25D}" type="slidenum">
              <a:rPr lang="en-US" altLang="en-US" sz="1200" smtClean="0"/>
              <a:pPr algn="r"/>
              <a:t>40</a:t>
            </a:fld>
            <a:endParaRPr lang="en-US" altLang="en-US" sz="1200"/>
          </a:p>
        </p:txBody>
      </p:sp>
      <p:sp>
        <p:nvSpPr>
          <p:cNvPr id="100355" name="Rectangle 7">
            <a:extLst>
              <a:ext uri="{FF2B5EF4-FFF2-40B4-BE49-F238E27FC236}">
                <a16:creationId xmlns:a16="http://schemas.microsoft.com/office/drawing/2014/main" id="{28332EED-C901-47C2-89DA-B480C505727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2E9C8096-7584-4925-A621-6DAE85A7ECE0}" type="slidenum">
              <a:rPr lang="en-US" altLang="en-US" sz="1200">
                <a:latin typeface="Arial" panose="020B0604020202020204" pitchFamily="34" charset="0"/>
              </a:rPr>
              <a:pPr algn="r" eaLnBrk="1" hangingPunct="1"/>
              <a:t>40</a:t>
            </a:fld>
            <a:endParaRPr lang="en-US" altLang="en-US" sz="1200">
              <a:latin typeface="Arial" panose="020B0604020202020204" pitchFamily="34" charset="0"/>
            </a:endParaRPr>
          </a:p>
        </p:txBody>
      </p:sp>
      <p:sp>
        <p:nvSpPr>
          <p:cNvPr id="100356" name="Rectangle 2">
            <a:extLst>
              <a:ext uri="{FF2B5EF4-FFF2-40B4-BE49-F238E27FC236}">
                <a16:creationId xmlns:a16="http://schemas.microsoft.com/office/drawing/2014/main" id="{5614968B-C432-4FBE-A3CA-AE06E6D97DB4}"/>
              </a:ext>
            </a:extLst>
          </p:cNvPr>
          <p:cNvSpPr>
            <a:spLocks noGrp="1" noRot="1" noChangeAspect="1" noChangeArrowheads="1" noTextEdit="1"/>
          </p:cNvSpPr>
          <p:nvPr>
            <p:ph type="sldImg"/>
          </p:nvPr>
        </p:nvSpPr>
        <p:spPr>
          <a:ln/>
        </p:spPr>
      </p:sp>
      <p:sp>
        <p:nvSpPr>
          <p:cNvPr id="100357" name="Rectangle 3">
            <a:extLst>
              <a:ext uri="{FF2B5EF4-FFF2-40B4-BE49-F238E27FC236}">
                <a16:creationId xmlns:a16="http://schemas.microsoft.com/office/drawing/2014/main" id="{A6161CC2-2546-47C7-B47C-285B51783E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83548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FED4DA90-F4C0-4A13-8D9C-E710EA1574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C333EFF9-8F89-4998-B1BC-D94EB79C87DE}" type="slidenum">
              <a:rPr lang="en-US" altLang="en-US" sz="1200" smtClean="0"/>
              <a:pPr algn="r"/>
              <a:t>41</a:t>
            </a:fld>
            <a:endParaRPr lang="en-US" altLang="en-US" sz="1200"/>
          </a:p>
        </p:txBody>
      </p:sp>
      <p:sp>
        <p:nvSpPr>
          <p:cNvPr id="102403" name="Rectangle 7">
            <a:extLst>
              <a:ext uri="{FF2B5EF4-FFF2-40B4-BE49-F238E27FC236}">
                <a16:creationId xmlns:a16="http://schemas.microsoft.com/office/drawing/2014/main" id="{4BAF8DE6-6D54-4558-A7F8-AE5B9D1D655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7C376B74-F32A-4E2B-BCAE-DCB2EB150127}" type="slidenum">
              <a:rPr lang="en-US" altLang="en-US" sz="1200">
                <a:latin typeface="Arial" panose="020B0604020202020204" pitchFamily="34" charset="0"/>
              </a:rPr>
              <a:pPr algn="r" eaLnBrk="1" hangingPunct="1"/>
              <a:t>41</a:t>
            </a:fld>
            <a:endParaRPr lang="en-US" altLang="en-US" sz="1200">
              <a:latin typeface="Arial" panose="020B0604020202020204" pitchFamily="34" charset="0"/>
            </a:endParaRPr>
          </a:p>
        </p:txBody>
      </p:sp>
      <p:sp>
        <p:nvSpPr>
          <p:cNvPr id="102404" name="Rectangle 2">
            <a:extLst>
              <a:ext uri="{FF2B5EF4-FFF2-40B4-BE49-F238E27FC236}">
                <a16:creationId xmlns:a16="http://schemas.microsoft.com/office/drawing/2014/main" id="{C554E63F-4DBD-4F54-8642-2A40BCB9C805}"/>
              </a:ext>
            </a:extLst>
          </p:cNvPr>
          <p:cNvSpPr>
            <a:spLocks noGrp="1" noRot="1" noChangeAspect="1" noChangeArrowheads="1" noTextEdit="1"/>
          </p:cNvSpPr>
          <p:nvPr>
            <p:ph type="sldImg"/>
          </p:nvPr>
        </p:nvSpPr>
        <p:spPr>
          <a:ln/>
        </p:spPr>
      </p:sp>
      <p:sp>
        <p:nvSpPr>
          <p:cNvPr id="102405" name="Rectangle 3">
            <a:extLst>
              <a:ext uri="{FF2B5EF4-FFF2-40B4-BE49-F238E27FC236}">
                <a16:creationId xmlns:a16="http://schemas.microsoft.com/office/drawing/2014/main" id="{0FD46295-A98E-47F7-B9C7-31B97EB96F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4989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DC2303C6-B645-48ED-93A8-096AF06F04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54178B6F-BF6C-453E-BC26-3CAA0B364941}" type="slidenum">
              <a:rPr lang="en-US" altLang="en-US" sz="1200" smtClean="0"/>
              <a:pPr algn="r"/>
              <a:t>42</a:t>
            </a:fld>
            <a:endParaRPr lang="en-US" altLang="en-US" sz="1200"/>
          </a:p>
        </p:txBody>
      </p:sp>
      <p:sp>
        <p:nvSpPr>
          <p:cNvPr id="104451" name="Rectangle 7">
            <a:extLst>
              <a:ext uri="{FF2B5EF4-FFF2-40B4-BE49-F238E27FC236}">
                <a16:creationId xmlns:a16="http://schemas.microsoft.com/office/drawing/2014/main" id="{DA6CC35D-40EE-434B-B7E0-6C80700C728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B6BC4506-C14C-4FE9-8E6C-1848797EF76F}" type="slidenum">
              <a:rPr lang="en-US" altLang="en-US" sz="1200">
                <a:latin typeface="Arial" panose="020B0604020202020204" pitchFamily="34" charset="0"/>
              </a:rPr>
              <a:pPr algn="r" eaLnBrk="1" hangingPunct="1"/>
              <a:t>42</a:t>
            </a:fld>
            <a:endParaRPr lang="en-US" altLang="en-US" sz="1200">
              <a:latin typeface="Arial" panose="020B0604020202020204" pitchFamily="34" charset="0"/>
            </a:endParaRPr>
          </a:p>
        </p:txBody>
      </p:sp>
      <p:sp>
        <p:nvSpPr>
          <p:cNvPr id="104452" name="Rectangle 2">
            <a:extLst>
              <a:ext uri="{FF2B5EF4-FFF2-40B4-BE49-F238E27FC236}">
                <a16:creationId xmlns:a16="http://schemas.microsoft.com/office/drawing/2014/main" id="{EF333FFE-E454-4076-A802-6E562F79E62D}"/>
              </a:ext>
            </a:extLst>
          </p:cNvPr>
          <p:cNvSpPr>
            <a:spLocks noGrp="1" noRot="1" noChangeAspect="1" noChangeArrowheads="1" noTextEdit="1"/>
          </p:cNvSpPr>
          <p:nvPr>
            <p:ph type="sldImg"/>
          </p:nvPr>
        </p:nvSpPr>
        <p:spPr>
          <a:ln/>
        </p:spPr>
      </p:sp>
      <p:sp>
        <p:nvSpPr>
          <p:cNvPr id="104453" name="Rectangle 3">
            <a:extLst>
              <a:ext uri="{FF2B5EF4-FFF2-40B4-BE49-F238E27FC236}">
                <a16:creationId xmlns:a16="http://schemas.microsoft.com/office/drawing/2014/main" id="{C3EC3A0D-2DCC-4D2E-8B3C-E5E0383AD0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49078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4500B7E5-F2C8-43BD-9019-6FDBBC80BE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6D23A578-6E2A-4C26-B637-243AC4EC23CD}" type="slidenum">
              <a:rPr lang="en-US" altLang="en-US" sz="1200" smtClean="0"/>
              <a:pPr algn="r"/>
              <a:t>43</a:t>
            </a:fld>
            <a:endParaRPr lang="en-US" altLang="en-US" sz="1200"/>
          </a:p>
        </p:txBody>
      </p:sp>
      <p:sp>
        <p:nvSpPr>
          <p:cNvPr id="106499" name="Rectangle 7">
            <a:extLst>
              <a:ext uri="{FF2B5EF4-FFF2-40B4-BE49-F238E27FC236}">
                <a16:creationId xmlns:a16="http://schemas.microsoft.com/office/drawing/2014/main" id="{F7D2F628-19C0-4524-9361-4EA14C14E98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291F75C0-4343-43DD-B72A-CB15F8B582D5}" type="slidenum">
              <a:rPr lang="en-US" altLang="en-US" sz="1200">
                <a:latin typeface="Arial" panose="020B0604020202020204" pitchFamily="34" charset="0"/>
              </a:rPr>
              <a:pPr algn="r" eaLnBrk="1" hangingPunct="1"/>
              <a:t>43</a:t>
            </a:fld>
            <a:endParaRPr lang="en-US" altLang="en-US" sz="1200">
              <a:latin typeface="Arial" panose="020B0604020202020204" pitchFamily="34" charset="0"/>
            </a:endParaRPr>
          </a:p>
        </p:txBody>
      </p:sp>
      <p:sp>
        <p:nvSpPr>
          <p:cNvPr id="106500" name="Rectangle 2">
            <a:extLst>
              <a:ext uri="{FF2B5EF4-FFF2-40B4-BE49-F238E27FC236}">
                <a16:creationId xmlns:a16="http://schemas.microsoft.com/office/drawing/2014/main" id="{BDB1AC8A-56AE-40FE-92BC-57A5913EB839}"/>
              </a:ext>
            </a:extLst>
          </p:cNvPr>
          <p:cNvSpPr>
            <a:spLocks noGrp="1" noRot="1" noChangeAspect="1" noChangeArrowheads="1" noTextEdit="1"/>
          </p:cNvSpPr>
          <p:nvPr>
            <p:ph type="sldImg"/>
          </p:nvPr>
        </p:nvSpPr>
        <p:spPr>
          <a:ln/>
        </p:spPr>
      </p:sp>
      <p:sp>
        <p:nvSpPr>
          <p:cNvPr id="106501" name="Rectangle 3">
            <a:extLst>
              <a:ext uri="{FF2B5EF4-FFF2-40B4-BE49-F238E27FC236}">
                <a16:creationId xmlns:a16="http://schemas.microsoft.com/office/drawing/2014/main" id="{08D07EA0-D902-4FFD-A8E5-02A98CF8C0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71649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2C2B4F3C-54E8-4318-BF5F-7B48200E57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11820C89-6541-4DB7-8C77-A0AF5D3AAB51}" type="slidenum">
              <a:rPr lang="en-US" altLang="en-US" sz="1200" smtClean="0"/>
              <a:pPr algn="r"/>
              <a:t>44</a:t>
            </a:fld>
            <a:endParaRPr lang="en-US" altLang="en-US" sz="1200"/>
          </a:p>
        </p:txBody>
      </p:sp>
      <p:sp>
        <p:nvSpPr>
          <p:cNvPr id="108547" name="Rectangle 7">
            <a:extLst>
              <a:ext uri="{FF2B5EF4-FFF2-40B4-BE49-F238E27FC236}">
                <a16:creationId xmlns:a16="http://schemas.microsoft.com/office/drawing/2014/main" id="{E3E4252D-33EA-4BE1-A19C-8DD48AF8305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E36BCD9D-3C3E-4387-88BE-C2079E792E8E}" type="slidenum">
              <a:rPr lang="en-US" altLang="en-US" sz="1200">
                <a:latin typeface="Arial" panose="020B0604020202020204" pitchFamily="34" charset="0"/>
              </a:rPr>
              <a:pPr algn="r" eaLnBrk="1" hangingPunct="1"/>
              <a:t>44</a:t>
            </a:fld>
            <a:endParaRPr lang="en-US" altLang="en-US" sz="1200">
              <a:latin typeface="Arial" panose="020B0604020202020204" pitchFamily="34" charset="0"/>
            </a:endParaRPr>
          </a:p>
        </p:txBody>
      </p:sp>
      <p:sp>
        <p:nvSpPr>
          <p:cNvPr id="108548" name="Rectangle 2">
            <a:extLst>
              <a:ext uri="{FF2B5EF4-FFF2-40B4-BE49-F238E27FC236}">
                <a16:creationId xmlns:a16="http://schemas.microsoft.com/office/drawing/2014/main" id="{D9276AE9-F0EC-4D47-882C-BDE4B9F31113}"/>
              </a:ext>
            </a:extLst>
          </p:cNvPr>
          <p:cNvSpPr>
            <a:spLocks noGrp="1" noRot="1" noChangeAspect="1" noChangeArrowheads="1" noTextEdit="1"/>
          </p:cNvSpPr>
          <p:nvPr>
            <p:ph type="sldImg"/>
          </p:nvPr>
        </p:nvSpPr>
        <p:spPr>
          <a:ln/>
        </p:spPr>
      </p:sp>
      <p:sp>
        <p:nvSpPr>
          <p:cNvPr id="108549" name="Rectangle 3">
            <a:extLst>
              <a:ext uri="{FF2B5EF4-FFF2-40B4-BE49-F238E27FC236}">
                <a16:creationId xmlns:a16="http://schemas.microsoft.com/office/drawing/2014/main" id="{AB087665-5542-42AA-BBBD-4D2171A675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547704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28C942AB-9CF0-433F-8060-B29478DA2C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39618DEE-09FA-41DD-A02B-6A93A23D5B5E}" type="slidenum">
              <a:rPr lang="en-US" altLang="en-US" sz="1200" smtClean="0"/>
              <a:pPr algn="r"/>
              <a:t>45</a:t>
            </a:fld>
            <a:endParaRPr lang="en-US" altLang="en-US" sz="1200"/>
          </a:p>
        </p:txBody>
      </p:sp>
      <p:sp>
        <p:nvSpPr>
          <p:cNvPr id="110595" name="Rectangle 7">
            <a:extLst>
              <a:ext uri="{FF2B5EF4-FFF2-40B4-BE49-F238E27FC236}">
                <a16:creationId xmlns:a16="http://schemas.microsoft.com/office/drawing/2014/main" id="{19A51620-CC25-4CE0-9EB3-1AF8DAF5CF6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B8B7CC01-5FFF-440C-A741-DDEF85E27484}" type="slidenum">
              <a:rPr lang="en-US" altLang="en-US" sz="1200">
                <a:latin typeface="Arial" panose="020B0604020202020204" pitchFamily="34" charset="0"/>
              </a:rPr>
              <a:pPr algn="r" eaLnBrk="1" hangingPunct="1"/>
              <a:t>45</a:t>
            </a:fld>
            <a:endParaRPr lang="en-US" altLang="en-US" sz="1200">
              <a:latin typeface="Arial" panose="020B0604020202020204" pitchFamily="34" charset="0"/>
            </a:endParaRPr>
          </a:p>
        </p:txBody>
      </p:sp>
      <p:sp>
        <p:nvSpPr>
          <p:cNvPr id="110596" name="Rectangle 2">
            <a:extLst>
              <a:ext uri="{FF2B5EF4-FFF2-40B4-BE49-F238E27FC236}">
                <a16:creationId xmlns:a16="http://schemas.microsoft.com/office/drawing/2014/main" id="{34E4C5CD-C424-426E-9686-2B8C43BE18D4}"/>
              </a:ext>
            </a:extLst>
          </p:cNvPr>
          <p:cNvSpPr>
            <a:spLocks noGrp="1" noRot="1" noChangeAspect="1" noChangeArrowheads="1" noTextEdit="1"/>
          </p:cNvSpPr>
          <p:nvPr>
            <p:ph type="sldImg"/>
          </p:nvPr>
        </p:nvSpPr>
        <p:spPr>
          <a:ln/>
        </p:spPr>
      </p:sp>
      <p:sp>
        <p:nvSpPr>
          <p:cNvPr id="110597" name="Rectangle 3">
            <a:extLst>
              <a:ext uri="{FF2B5EF4-FFF2-40B4-BE49-F238E27FC236}">
                <a16:creationId xmlns:a16="http://schemas.microsoft.com/office/drawing/2014/main" id="{2BD3CA68-91BB-42FF-B8DC-57CE07FA90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29351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E92DE10B-560E-4399-B854-687FE03177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950C4631-CC19-4C13-B93E-96AB45F7398E}" type="slidenum">
              <a:rPr lang="en-US" altLang="en-US" sz="1200" smtClean="0"/>
              <a:pPr algn="r"/>
              <a:t>46</a:t>
            </a:fld>
            <a:endParaRPr lang="en-US" altLang="en-US" sz="1200"/>
          </a:p>
        </p:txBody>
      </p:sp>
      <p:sp>
        <p:nvSpPr>
          <p:cNvPr id="112643" name="Rectangle 7">
            <a:extLst>
              <a:ext uri="{FF2B5EF4-FFF2-40B4-BE49-F238E27FC236}">
                <a16:creationId xmlns:a16="http://schemas.microsoft.com/office/drawing/2014/main" id="{0EB4569F-A218-4322-AB04-A801D900A882}"/>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5B4B528F-0A18-455E-AD5C-C8C3CADE87BF}" type="slidenum">
              <a:rPr lang="en-US" altLang="en-US" sz="1200">
                <a:latin typeface="Arial" panose="020B0604020202020204" pitchFamily="34" charset="0"/>
              </a:rPr>
              <a:pPr algn="r" eaLnBrk="1" hangingPunct="1"/>
              <a:t>46</a:t>
            </a:fld>
            <a:endParaRPr lang="en-US" altLang="en-US" sz="1200">
              <a:latin typeface="Arial" panose="020B0604020202020204" pitchFamily="34" charset="0"/>
            </a:endParaRPr>
          </a:p>
        </p:txBody>
      </p:sp>
      <p:sp>
        <p:nvSpPr>
          <p:cNvPr id="112644" name="Rectangle 2">
            <a:extLst>
              <a:ext uri="{FF2B5EF4-FFF2-40B4-BE49-F238E27FC236}">
                <a16:creationId xmlns:a16="http://schemas.microsoft.com/office/drawing/2014/main" id="{6DBF3418-839F-4A75-B61C-DCA5414C225B}"/>
              </a:ext>
            </a:extLst>
          </p:cNvPr>
          <p:cNvSpPr>
            <a:spLocks noGrp="1" noRot="1" noChangeAspect="1" noChangeArrowheads="1" noTextEdit="1"/>
          </p:cNvSpPr>
          <p:nvPr>
            <p:ph type="sldImg"/>
          </p:nvPr>
        </p:nvSpPr>
        <p:spPr>
          <a:ln/>
        </p:spPr>
      </p:sp>
      <p:sp>
        <p:nvSpPr>
          <p:cNvPr id="112645" name="Rectangle 3">
            <a:extLst>
              <a:ext uri="{FF2B5EF4-FFF2-40B4-BE49-F238E27FC236}">
                <a16:creationId xmlns:a16="http://schemas.microsoft.com/office/drawing/2014/main" id="{BEF6839C-6797-41E2-9677-AD823ECDD5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6802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A299787A-FFC6-4892-9ADD-D956A2F71E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8160A47A-90A2-43C8-9EE1-85ADAEC19766}" type="slidenum">
              <a:rPr lang="en-US" altLang="en-US" sz="1200" smtClean="0"/>
              <a:pPr algn="r"/>
              <a:t>47</a:t>
            </a:fld>
            <a:endParaRPr lang="en-US" altLang="en-US" sz="1200"/>
          </a:p>
        </p:txBody>
      </p:sp>
      <p:sp>
        <p:nvSpPr>
          <p:cNvPr id="114691" name="Rectangle 7">
            <a:extLst>
              <a:ext uri="{FF2B5EF4-FFF2-40B4-BE49-F238E27FC236}">
                <a16:creationId xmlns:a16="http://schemas.microsoft.com/office/drawing/2014/main" id="{2A148145-7FFA-49BE-9274-46AB57773382}"/>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3633550D-04FB-46FF-8979-BC176CC82896}" type="slidenum">
              <a:rPr lang="en-US" altLang="en-US" sz="1200">
                <a:latin typeface="Arial" panose="020B0604020202020204" pitchFamily="34" charset="0"/>
              </a:rPr>
              <a:pPr algn="r" eaLnBrk="1" hangingPunct="1"/>
              <a:t>47</a:t>
            </a:fld>
            <a:endParaRPr lang="en-US" altLang="en-US" sz="1200">
              <a:latin typeface="Arial" panose="020B0604020202020204" pitchFamily="34" charset="0"/>
            </a:endParaRPr>
          </a:p>
        </p:txBody>
      </p:sp>
      <p:sp>
        <p:nvSpPr>
          <p:cNvPr id="114692" name="Rectangle 2">
            <a:extLst>
              <a:ext uri="{FF2B5EF4-FFF2-40B4-BE49-F238E27FC236}">
                <a16:creationId xmlns:a16="http://schemas.microsoft.com/office/drawing/2014/main" id="{4E834BE0-4FB4-4B91-8F54-5E43B6A12258}"/>
              </a:ext>
            </a:extLst>
          </p:cNvPr>
          <p:cNvSpPr>
            <a:spLocks noGrp="1" noRot="1" noChangeAspect="1" noChangeArrowheads="1" noTextEdit="1"/>
          </p:cNvSpPr>
          <p:nvPr>
            <p:ph type="sldImg"/>
          </p:nvPr>
        </p:nvSpPr>
        <p:spPr>
          <a:ln/>
        </p:spPr>
      </p:sp>
      <p:sp>
        <p:nvSpPr>
          <p:cNvPr id="114693" name="Rectangle 3">
            <a:extLst>
              <a:ext uri="{FF2B5EF4-FFF2-40B4-BE49-F238E27FC236}">
                <a16:creationId xmlns:a16="http://schemas.microsoft.com/office/drawing/2014/main" id="{9D42A2F4-4DC4-48B7-8571-274254F66B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15876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D19ABCA7-BC21-4BF9-8F95-09DF5C2729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FB563E44-0822-4722-BAEC-2AB0E40C7680}" type="slidenum">
              <a:rPr lang="en-US" altLang="en-US" sz="1200" smtClean="0"/>
              <a:pPr algn="r"/>
              <a:t>48</a:t>
            </a:fld>
            <a:endParaRPr lang="en-US" altLang="en-US" sz="1200"/>
          </a:p>
        </p:txBody>
      </p:sp>
      <p:sp>
        <p:nvSpPr>
          <p:cNvPr id="116739" name="Rectangle 7">
            <a:extLst>
              <a:ext uri="{FF2B5EF4-FFF2-40B4-BE49-F238E27FC236}">
                <a16:creationId xmlns:a16="http://schemas.microsoft.com/office/drawing/2014/main" id="{532EBD54-9C5A-490F-AF5D-8D74EEE85F4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2A024B66-EBA2-4A33-B069-05B860C0ACF8}" type="slidenum">
              <a:rPr lang="en-US" altLang="en-US" sz="1200">
                <a:latin typeface="Arial" panose="020B0604020202020204" pitchFamily="34" charset="0"/>
              </a:rPr>
              <a:pPr algn="r" eaLnBrk="1" hangingPunct="1"/>
              <a:t>48</a:t>
            </a:fld>
            <a:endParaRPr lang="en-US" altLang="en-US" sz="1200">
              <a:latin typeface="Arial" panose="020B0604020202020204" pitchFamily="34" charset="0"/>
            </a:endParaRPr>
          </a:p>
        </p:txBody>
      </p:sp>
      <p:sp>
        <p:nvSpPr>
          <p:cNvPr id="116740" name="Rectangle 2">
            <a:extLst>
              <a:ext uri="{FF2B5EF4-FFF2-40B4-BE49-F238E27FC236}">
                <a16:creationId xmlns:a16="http://schemas.microsoft.com/office/drawing/2014/main" id="{738D0EB2-D355-48CD-B15B-A6ED4561D6C3}"/>
              </a:ext>
            </a:extLst>
          </p:cNvPr>
          <p:cNvSpPr>
            <a:spLocks noGrp="1" noRot="1" noChangeAspect="1" noChangeArrowheads="1" noTextEdit="1"/>
          </p:cNvSpPr>
          <p:nvPr>
            <p:ph type="sldImg"/>
          </p:nvPr>
        </p:nvSpPr>
        <p:spPr>
          <a:ln/>
        </p:spPr>
      </p:sp>
      <p:sp>
        <p:nvSpPr>
          <p:cNvPr id="116741" name="Rectangle 3">
            <a:extLst>
              <a:ext uri="{FF2B5EF4-FFF2-40B4-BE49-F238E27FC236}">
                <a16:creationId xmlns:a16="http://schemas.microsoft.com/office/drawing/2014/main" id="{167AF921-4784-465A-A21A-B3DF22730B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682118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3EC0793D-417C-453E-ACA2-DEF59BD68F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19947C6D-7DFA-44E1-BA4E-A11C42B95CA6}" type="slidenum">
              <a:rPr lang="en-US" altLang="en-US" sz="1200" smtClean="0"/>
              <a:pPr algn="r"/>
              <a:t>49</a:t>
            </a:fld>
            <a:endParaRPr lang="en-US" altLang="en-US" sz="1200"/>
          </a:p>
        </p:txBody>
      </p:sp>
      <p:sp>
        <p:nvSpPr>
          <p:cNvPr id="120835" name="Rectangle 7">
            <a:extLst>
              <a:ext uri="{FF2B5EF4-FFF2-40B4-BE49-F238E27FC236}">
                <a16:creationId xmlns:a16="http://schemas.microsoft.com/office/drawing/2014/main" id="{44DD1DE7-46F6-4D38-930D-CC8862090A83}"/>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426197AB-31F5-4038-9ABF-E56C210172E0}" type="slidenum">
              <a:rPr lang="en-US" altLang="en-US" sz="1200">
                <a:latin typeface="Arial" panose="020B0604020202020204" pitchFamily="34" charset="0"/>
              </a:rPr>
              <a:pPr algn="r" eaLnBrk="1" hangingPunct="1"/>
              <a:t>49</a:t>
            </a:fld>
            <a:endParaRPr lang="en-US" altLang="en-US" sz="1200">
              <a:latin typeface="Arial" panose="020B0604020202020204" pitchFamily="34" charset="0"/>
            </a:endParaRPr>
          </a:p>
        </p:txBody>
      </p:sp>
      <p:sp>
        <p:nvSpPr>
          <p:cNvPr id="120836" name="Rectangle 2">
            <a:extLst>
              <a:ext uri="{FF2B5EF4-FFF2-40B4-BE49-F238E27FC236}">
                <a16:creationId xmlns:a16="http://schemas.microsoft.com/office/drawing/2014/main" id="{57A6B76B-FEDE-4271-AB3A-83521C5BF1A2}"/>
              </a:ext>
            </a:extLst>
          </p:cNvPr>
          <p:cNvSpPr>
            <a:spLocks noGrp="1" noRot="1" noChangeAspect="1" noChangeArrowheads="1" noTextEdit="1"/>
          </p:cNvSpPr>
          <p:nvPr>
            <p:ph type="sldImg"/>
          </p:nvPr>
        </p:nvSpPr>
        <p:spPr>
          <a:ln/>
        </p:spPr>
      </p:sp>
      <p:sp>
        <p:nvSpPr>
          <p:cNvPr id="120837" name="Rectangle 3">
            <a:extLst>
              <a:ext uri="{FF2B5EF4-FFF2-40B4-BE49-F238E27FC236}">
                <a16:creationId xmlns:a16="http://schemas.microsoft.com/office/drawing/2014/main" id="{89559831-4667-4DEA-A4AA-B3E25705FC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2766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06E85410-9409-4AC5-BEB9-BCA3601767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fld id="{04E73807-431C-4454-BFDD-7FE825D564F0}" type="slidenum">
              <a:rPr lang="en-US" altLang="en-US" sz="1200" smtClean="0"/>
              <a:pPr algn="r"/>
              <a:t>51</a:t>
            </a:fld>
            <a:endParaRPr lang="en-US" altLang="en-US" sz="1200"/>
          </a:p>
        </p:txBody>
      </p:sp>
      <p:sp>
        <p:nvSpPr>
          <p:cNvPr id="118787" name="Rectangle 7">
            <a:extLst>
              <a:ext uri="{FF2B5EF4-FFF2-40B4-BE49-F238E27FC236}">
                <a16:creationId xmlns:a16="http://schemas.microsoft.com/office/drawing/2014/main" id="{D24A6A75-8158-4063-ABFD-B9DE8BA1CD5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eaLnBrk="1" hangingPunct="1"/>
            <a:fld id="{D1B400F5-1D28-442F-A617-4E2A55A267FC}" type="slidenum">
              <a:rPr lang="en-US" altLang="en-US" sz="1200">
                <a:latin typeface="Arial" panose="020B0604020202020204" pitchFamily="34" charset="0"/>
              </a:rPr>
              <a:pPr algn="r" eaLnBrk="1" hangingPunct="1"/>
              <a:t>51</a:t>
            </a:fld>
            <a:endParaRPr lang="en-US" altLang="en-US" sz="1200">
              <a:latin typeface="Arial" panose="020B0604020202020204" pitchFamily="34" charset="0"/>
            </a:endParaRPr>
          </a:p>
        </p:txBody>
      </p:sp>
      <p:sp>
        <p:nvSpPr>
          <p:cNvPr id="118788" name="Rectangle 2">
            <a:extLst>
              <a:ext uri="{FF2B5EF4-FFF2-40B4-BE49-F238E27FC236}">
                <a16:creationId xmlns:a16="http://schemas.microsoft.com/office/drawing/2014/main" id="{637A98DF-404E-4CA9-B74D-F1A04EB6AC1F}"/>
              </a:ext>
            </a:extLst>
          </p:cNvPr>
          <p:cNvSpPr>
            <a:spLocks noGrp="1" noRot="1" noChangeAspect="1" noChangeArrowheads="1" noTextEdit="1"/>
          </p:cNvSpPr>
          <p:nvPr>
            <p:ph type="sldImg"/>
          </p:nvPr>
        </p:nvSpPr>
        <p:spPr>
          <a:ln/>
        </p:spPr>
      </p:sp>
      <p:sp>
        <p:nvSpPr>
          <p:cNvPr id="118789" name="Rectangle 3">
            <a:extLst>
              <a:ext uri="{FF2B5EF4-FFF2-40B4-BE49-F238E27FC236}">
                <a16:creationId xmlns:a16="http://schemas.microsoft.com/office/drawing/2014/main" id="{86F80E63-BE8E-410B-9695-863CAC6A06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32237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pic>
        <p:nvPicPr>
          <p:cNvPr id="10" name="Picture 9">
            <a:extLst>
              <a:ext uri="{FF2B5EF4-FFF2-40B4-BE49-F238E27FC236}">
                <a16:creationId xmlns:a16="http://schemas.microsoft.com/office/drawing/2014/main" id="{B722D378-0181-420A-9E73-8B0ABD682208}"/>
              </a:ext>
            </a:extLst>
          </p:cNvPr>
          <p:cNvPicPr>
            <a:picLocks noChangeAspect="1"/>
          </p:cNvPicPr>
          <p:nvPr userDrawn="1"/>
        </p:nvPicPr>
        <p:blipFill>
          <a:blip r:embed="rId2"/>
          <a:stretch>
            <a:fillRect/>
          </a:stretch>
        </p:blipFill>
        <p:spPr>
          <a:xfrm>
            <a:off x="10629900" y="6403974"/>
            <a:ext cx="381000" cy="269875"/>
          </a:xfrm>
          <a:prstGeom prst="rect">
            <a:avLst/>
          </a:prstGeom>
        </p:spPr>
      </p:pic>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Edit Master text styles</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a:t>Click to edit Master title style</a:t>
            </a:r>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r>
              <a:rPr lang="en-US"/>
              <a:t>Dr. Richard Scudder Copyright 2018</a:t>
            </a:r>
            <a:endParaRPr lang="en-US" dirty="0"/>
          </a:p>
        </p:txBody>
      </p:sp>
      <p:sp>
        <p:nvSpPr>
          <p:cNvPr id="8" name="Footer Placeholder 7"/>
          <p:cNvSpPr>
            <a:spLocks noGrp="1"/>
          </p:cNvSpPr>
          <p:nvPr>
            <p:ph type="ftr" sz="quarter" idx="11"/>
          </p:nvPr>
        </p:nvSpPr>
        <p:spPr/>
        <p:txBody>
          <a:bodyPr/>
          <a:lstStyle/>
          <a:p>
            <a:r>
              <a:rPr lang="en-US"/>
              <a:t>Slide 1</a:t>
            </a:r>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t>Dr. Richard Scudder Copyright 2018</a:t>
            </a:r>
            <a:endParaRPr lang="en-US" dirty="0"/>
          </a:p>
        </p:txBody>
      </p:sp>
      <p:sp>
        <p:nvSpPr>
          <p:cNvPr id="4" name="Footer Placeholder 3"/>
          <p:cNvSpPr>
            <a:spLocks noGrp="1"/>
          </p:cNvSpPr>
          <p:nvPr>
            <p:ph type="ftr" sz="quarter" idx="11"/>
          </p:nvPr>
        </p:nvSpPr>
        <p:spPr/>
        <p:txBody>
          <a:bodyPr/>
          <a:lstStyle/>
          <a:p>
            <a:r>
              <a:rPr lang="en-US"/>
              <a:t>Slide 1</a:t>
            </a:r>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Dr. Richard Scudder Copyright 2018</a:t>
            </a:r>
            <a:endParaRPr lang="en-US" dirty="0"/>
          </a:p>
        </p:txBody>
      </p:sp>
      <p:sp>
        <p:nvSpPr>
          <p:cNvPr id="3" name="Footer Placeholder 2"/>
          <p:cNvSpPr>
            <a:spLocks noGrp="1"/>
          </p:cNvSpPr>
          <p:nvPr>
            <p:ph type="ftr" sz="quarter" idx="11"/>
          </p:nvPr>
        </p:nvSpPr>
        <p:spPr/>
        <p:txBody>
          <a:bodyPr/>
          <a:lstStyle/>
          <a:p>
            <a:r>
              <a:rPr lang="en-US"/>
              <a:t>Slide 1</a:t>
            </a:r>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962400" y="228600"/>
            <a:ext cx="7315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pPr lvl="0"/>
            <a:r>
              <a:rPr lang="en-US" noProof="0"/>
              <a:t>Click icon to add table</a:t>
            </a:r>
          </a:p>
        </p:txBody>
      </p:sp>
      <p:sp>
        <p:nvSpPr>
          <p:cNvPr id="4" name="Rectangle 4">
            <a:extLst>
              <a:ext uri="{FF2B5EF4-FFF2-40B4-BE49-F238E27FC236}">
                <a16:creationId xmlns:a16="http://schemas.microsoft.com/office/drawing/2014/main" id="{245F7796-669D-4D9E-8A58-49024775748C}"/>
              </a:ext>
            </a:extLst>
          </p:cNvPr>
          <p:cNvSpPr>
            <a:spLocks noGrp="1" noChangeArrowheads="1"/>
          </p:cNvSpPr>
          <p:nvPr>
            <p:ph type="ftr" sz="quarter" idx="10"/>
          </p:nvPr>
        </p:nvSpPr>
        <p:spPr>
          <a:ln/>
        </p:spPr>
        <p:txBody>
          <a:bodyPr/>
          <a:lstStyle>
            <a:lvl1pPr>
              <a:defRPr/>
            </a:lvl1pPr>
          </a:lstStyle>
          <a:p>
            <a:pPr>
              <a:defRPr/>
            </a:pPr>
            <a:r>
              <a:rPr lang="en-US"/>
              <a:t>Slide 1</a:t>
            </a:r>
          </a:p>
        </p:txBody>
      </p:sp>
    </p:spTree>
    <p:extLst>
      <p:ext uri="{BB962C8B-B14F-4D97-AF65-F5344CB8AC3E}">
        <p14:creationId xmlns:p14="http://schemas.microsoft.com/office/powerpoint/2010/main" val="3258992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962400" y="228600"/>
            <a:ext cx="7315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a:p>
        </p:txBody>
      </p:sp>
      <p:sp>
        <p:nvSpPr>
          <p:cNvPr id="4" name="Rectangle 4">
            <a:extLst>
              <a:ext uri="{FF2B5EF4-FFF2-40B4-BE49-F238E27FC236}">
                <a16:creationId xmlns:a16="http://schemas.microsoft.com/office/drawing/2014/main" id="{3168D411-D6ED-4B08-8675-FE7D362F33A6}"/>
              </a:ext>
            </a:extLst>
          </p:cNvPr>
          <p:cNvSpPr>
            <a:spLocks noGrp="1" noChangeArrowheads="1"/>
          </p:cNvSpPr>
          <p:nvPr>
            <p:ph type="ftr" sz="quarter" idx="10"/>
          </p:nvPr>
        </p:nvSpPr>
        <p:spPr>
          <a:ln/>
        </p:spPr>
        <p:txBody>
          <a:bodyPr/>
          <a:lstStyle>
            <a:lvl1pPr>
              <a:defRPr/>
            </a:lvl1pPr>
          </a:lstStyle>
          <a:p>
            <a:pPr>
              <a:defRPr/>
            </a:pPr>
            <a:r>
              <a:rPr lang="en-US"/>
              <a:t>Slide 1</a:t>
            </a:r>
          </a:p>
        </p:txBody>
      </p:sp>
    </p:spTree>
    <p:extLst>
      <p:ext uri="{BB962C8B-B14F-4D97-AF65-F5344CB8AC3E}">
        <p14:creationId xmlns:p14="http://schemas.microsoft.com/office/powerpoint/2010/main" val="285380428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g"/><Relationship Id="rId17"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Dr. Richard Scudder Copyright 2018</a:t>
            </a:r>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a:t>Slide 1</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dirty="0"/>
          </a:p>
        </p:txBody>
      </p:sp>
      <p:pic>
        <p:nvPicPr>
          <p:cNvPr id="7" name="Picture 6">
            <a:extLst>
              <a:ext uri="{FF2B5EF4-FFF2-40B4-BE49-F238E27FC236}">
                <a16:creationId xmlns:a16="http://schemas.microsoft.com/office/drawing/2014/main" id="{7E7508D7-AF84-42A0-BB6F-D3D4429CEA22}"/>
              </a:ext>
            </a:extLst>
          </p:cNvPr>
          <p:cNvPicPr>
            <a:picLocks noChangeAspect="1"/>
          </p:cNvPicPr>
          <p:nvPr userDrawn="1"/>
        </p:nvPicPr>
        <p:blipFill>
          <a:blip r:embed="rId17"/>
          <a:stretch>
            <a:fillRect/>
          </a:stretch>
        </p:blipFill>
        <p:spPr>
          <a:xfrm>
            <a:off x="10629900" y="6403974"/>
            <a:ext cx="381000" cy="269875"/>
          </a:xfrm>
          <a:prstGeom prst="rect">
            <a:avLst/>
          </a:prstGeom>
        </p:spPr>
      </p:pic>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 id="2147483696" r:id="rId13"/>
    <p:sldLayoutId id="2147483697"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p15:clr>
            <a:srgbClr val="F26B43"/>
          </p15:clr>
        </p15:guide>
        <p15:guide id="1" pos="3840">
          <p15:clr>
            <a:srgbClr val="F26B43"/>
          </p15:clr>
        </p15:guide>
        <p15:guide id="2" pos="1464">
          <p15:clr>
            <a:srgbClr val="F26B43"/>
          </p15:clr>
        </p15:guide>
        <p15:guide id="3" pos="7152">
          <p15:clr>
            <a:srgbClr val="F26B43"/>
          </p15:clr>
        </p15:guide>
        <p15:guide id="4" pos="984">
          <p15:clr>
            <a:srgbClr val="F26B43"/>
          </p15:clr>
        </p15:guide>
        <p15:guide id="5"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14.xml"/><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1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5.wmf"/><Relationship Id="rId4" Type="http://schemas.openxmlformats.org/officeDocument/2006/relationships/image" Target="../media/image16.wmf"/><Relationship Id="rId5" Type="http://schemas.openxmlformats.org/officeDocument/2006/relationships/image" Target="../media/image17.wmf"/><Relationship Id="rId6" Type="http://schemas.openxmlformats.org/officeDocument/2006/relationships/image" Target="../media/image18.wmf"/><Relationship Id="rId7" Type="http://schemas.openxmlformats.org/officeDocument/2006/relationships/image" Target="../media/image19.wmf"/><Relationship Id="rId8" Type="http://schemas.openxmlformats.org/officeDocument/2006/relationships/image" Target="../media/image20.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emf"/><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7.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www.pmi.org/info/default.asp" TargetMode="External"/><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3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52.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a:extLst>
              <a:ext uri="{FF2B5EF4-FFF2-40B4-BE49-F238E27FC236}">
                <a16:creationId xmlns:a16="http://schemas.microsoft.com/office/drawing/2014/main" id="{7B9E66C7-CCF4-4165-8982-99241E0A7446}"/>
              </a:ext>
            </a:extLst>
          </p:cNvPr>
          <p:cNvSpPr>
            <a:spLocks noGrp="1" noChangeArrowheads="1"/>
          </p:cNvSpPr>
          <p:nvPr>
            <p:ph type="ctrTitle"/>
          </p:nvPr>
        </p:nvSpPr>
        <p:spPr>
          <a:xfrm>
            <a:off x="6355080" y="2331720"/>
            <a:ext cx="4892040" cy="1645920"/>
          </a:xfrm>
        </p:spPr>
        <p:txBody>
          <a:bodyPr wrap="square" anchor="ctr" lIns="36576" rIns="36576" tIns="18288" bIns="18288">
            <a:normAutofit/>
          </a:bodyPr>
          <a:lstStyle/>
          <a:p>
            <a:r>
              <a:rPr lang="en-US" altLang="en-US"/>
              <a:t>Strategic Project and Risk Management</a:t>
            </a:r>
          </a:p>
        </p:txBody>
      </p:sp>
      <p:pic>
        <p:nvPicPr>
          <p:cNvPr id="3076" name="Picture 3" descr="C:\Users\Richard\Pictures\Business\projMgt(05j0q1).gif">
            <a:extLst>
              <a:ext uri="{FF2B5EF4-FFF2-40B4-BE49-F238E27FC236}">
                <a16:creationId xmlns:a16="http://schemas.microsoft.com/office/drawing/2014/main" id="{6BA32DC6-C20B-4941-A594-AFDC869A34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2057400"/>
            <a:ext cx="43148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31363985-CBAD-4EFC-AFA7-262387F84502}"/>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4F1A9CC-5751-48EA-8AAE-4196ABB792FF}"/>
              </a:ext>
            </a:extLst>
          </p:cNvPr>
          <p:cNvSpPr>
            <a:spLocks noGrp="1"/>
          </p:cNvSpPr>
          <p:nvPr>
            <p:ph type="sldNum" sz="quarter" idx="12"/>
          </p:nvPr>
        </p:nvSpPr>
        <p:spPr/>
        <p:txBody>
          <a:bodyPr/>
          <a:lstStyle/>
          <a:p>
            <a:fld id="{71B7BAC7-FE87-40F6-AA24-4F4685D1B022}" type="slidenum">
              <a:rPr lang="en-US" smtClean="0"/>
              <a:t>1</a:t>
            </a:fld>
            <a:endParaRPr lang="en-US" dirty="0"/>
          </a:p>
        </p:txBody>
      </p:sp>
    </p:spTree>
    <p:extLst>
      <p:ext uri="{BB962C8B-B14F-4D97-AF65-F5344CB8AC3E}">
        <p14:creationId xmlns:p14="http://schemas.microsoft.com/office/powerpoint/2010/main" val="362000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43546E18-39E0-492E-8A10-4E230E04EBD5}"/>
              </a:ext>
            </a:extLst>
          </p:cNvPr>
          <p:cNvSpPr>
            <a:spLocks noGrp="1" noChangeArrowheads="1"/>
          </p:cNvSpPr>
          <p:nvPr>
            <p:ph type="title" idx="4294967295"/>
          </p:nvPr>
        </p:nvSpPr>
        <p:spPr/>
        <p:txBody>
          <a:bodyPr wrap="square" anchor="ctr" lIns="36576" rIns="36576" tIns="18288" bIns="18288">
            <a:normAutofit/>
          </a:bodyPr>
          <a:lstStyle/>
          <a:p>
            <a:r>
              <a:rPr lang="en-US" altLang="en-US"/>
              <a:t>Dr. Richard Scudder</a:t>
            </a:r>
          </a:p>
        </p:txBody>
      </p:sp>
      <p:sp>
        <p:nvSpPr>
          <p:cNvPr id="4100" name="Rectangle 3">
            <a:extLst>
              <a:ext uri="{FF2B5EF4-FFF2-40B4-BE49-F238E27FC236}">
                <a16:creationId xmlns:a16="http://schemas.microsoft.com/office/drawing/2014/main" id="{254749A3-F774-494C-8EA3-B8836B834D29}"/>
              </a:ext>
            </a:extLst>
          </p:cNvPr>
          <p:cNvSpPr>
            <a:spLocks noGrp="1" noChangeArrowheads="1"/>
          </p:cNvSpPr>
          <p:nvPr>
            <p:ph type="body" idx="4294967295"/>
          </p:nvPr>
        </p:nvSpPr>
        <p:spPr>
          <a:xfrm>
            <a:off x="2552700" y="1828800"/>
            <a:ext cx="7505700" cy="3810000"/>
          </a:xfrm>
        </p:spPr>
        <p:txBody>
          <a:bodyPr>
            <a:normAutofit fontScale="92500" lnSpcReduction="20000"/>
          </a:bodyPr>
          <a:lstStyle/>
          <a:p>
            <a:pPr>
              <a:lnSpc>
                <a:spcPct val="90000"/>
              </a:lnSpc>
            </a:pPr>
            <a:r>
              <a:rPr lang="en-US" altLang="en-US"/>
              <a:t>Associate Dean, Graduate Studies, Daniels College of Business, University of Denver</a:t>
            </a:r>
          </a:p>
          <a:p>
            <a:pPr>
              <a:lnSpc>
                <a:spcPct val="90000"/>
              </a:lnSpc>
            </a:pPr>
            <a:r>
              <a:rPr lang="en-US" altLang="en-US"/>
              <a:t>Former professor and Chair, Information Technology and Electronic Commerce</a:t>
            </a:r>
          </a:p>
          <a:p>
            <a:pPr>
              <a:lnSpc>
                <a:spcPct val="90000"/>
              </a:lnSpc>
            </a:pPr>
            <a:r>
              <a:rPr lang="en-US" altLang="en-US"/>
              <a:t>Director, Business Intelligence Program</a:t>
            </a:r>
          </a:p>
          <a:p>
            <a:pPr>
              <a:lnSpc>
                <a:spcPct val="90000"/>
              </a:lnSpc>
            </a:pPr>
            <a:r>
              <a:rPr lang="en-US" altLang="en-US"/>
              <a:t>Adjunct Professor, Berkeley and Georgetown Universities</a:t>
            </a:r>
          </a:p>
          <a:p>
            <a:pPr>
              <a:lnSpc>
                <a:spcPct val="90000"/>
              </a:lnSpc>
            </a:pPr>
            <a:r>
              <a:rPr lang="en-US" altLang="en-US"/>
              <a:t>President, Scudder and Associates</a:t>
            </a:r>
          </a:p>
          <a:p>
            <a:pPr>
              <a:lnSpc>
                <a:spcPct val="90000"/>
              </a:lnSpc>
            </a:pPr>
            <a:r>
              <a:rPr lang="en-US" altLang="en-US"/>
              <a:t>Multiple Corporate Boards of Directors</a:t>
            </a:r>
          </a:p>
          <a:p>
            <a:pPr>
              <a:lnSpc>
                <a:spcPct val="90000"/>
              </a:lnSpc>
            </a:pPr>
            <a:r>
              <a:rPr lang="en-US" altLang="en-US"/>
              <a:t>Former CIO, University of Denver</a:t>
            </a:r>
          </a:p>
        </p:txBody>
      </p:sp>
      <p:pic>
        <p:nvPicPr>
          <p:cNvPr id="4101" name="Picture 4" descr="mypix">
            <a:extLst>
              <a:ext uri="{FF2B5EF4-FFF2-40B4-BE49-F238E27FC236}">
                <a16:creationId xmlns:a16="http://schemas.microsoft.com/office/drawing/2014/main" id="{0A511E3C-AAD2-45F3-A557-8637856BC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8600"/>
            <a:ext cx="1143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285E797C-244F-4798-BE43-B52EBA2297B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5E8A5E4-B881-46C2-A379-4D8E1CEB700D}"/>
              </a:ext>
            </a:extLst>
          </p:cNvPr>
          <p:cNvSpPr>
            <a:spLocks noGrp="1"/>
          </p:cNvSpPr>
          <p:nvPr>
            <p:ph type="sldNum" sz="quarter" idx="12"/>
          </p:nvPr>
        </p:nvSpPr>
        <p:spPr/>
        <p:txBody>
          <a:bodyPr/>
          <a:lstStyle/>
          <a:p>
            <a:fld id="{71B7BAC7-FE87-40F6-AA24-4F4685D1B022}" type="slidenum">
              <a:rPr lang="en-US" smtClean="0"/>
              <a:t>2</a:t>
            </a:fld>
            <a:endParaRPr lang="en-US"/>
          </a:p>
        </p:txBody>
      </p:sp>
    </p:spTree>
    <p:extLst>
      <p:ext uri="{BB962C8B-B14F-4D97-AF65-F5344CB8AC3E}">
        <p14:creationId xmlns:p14="http://schemas.microsoft.com/office/powerpoint/2010/main" val="138049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D8B31BA-CC3F-4C77-84BE-FA05DF8E083F}"/>
              </a:ext>
            </a:extLst>
          </p:cNvPr>
          <p:cNvSpPr>
            <a:spLocks noGrp="1" noChangeArrowheads="1"/>
          </p:cNvSpPr>
          <p:nvPr>
            <p:ph type="title"/>
          </p:nvPr>
        </p:nvSpPr>
        <p:spPr/>
        <p:txBody>
          <a:bodyPr wrap="square" anchor="ctr" lIns="36576" rIns="36576" tIns="18288" bIns="18288">
            <a:normAutofit/>
          </a:bodyPr>
          <a:lstStyle/>
          <a:p>
            <a:r>
              <a:rPr lang="en-US" altLang="en-US"/>
              <a:t>Today’s Agenda</a:t>
            </a:r>
          </a:p>
        </p:txBody>
      </p:sp>
      <p:sp>
        <p:nvSpPr>
          <p:cNvPr id="6147" name="Rectangle 3">
            <a:extLst>
              <a:ext uri="{FF2B5EF4-FFF2-40B4-BE49-F238E27FC236}">
                <a16:creationId xmlns:a16="http://schemas.microsoft.com/office/drawing/2014/main" id="{E9040FA4-914B-4A81-AA5C-FB5D9ED6E612}"/>
              </a:ext>
            </a:extLst>
          </p:cNvPr>
          <p:cNvSpPr>
            <a:spLocks noGrp="1" noChangeArrowheads="1"/>
          </p:cNvSpPr>
          <p:nvPr>
            <p:ph type="body" idx="1"/>
          </p:nvPr>
        </p:nvSpPr>
        <p:spPr>
          <a:xfrm>
            <a:off x="2214563" y="1981200"/>
            <a:ext cx="7772400" cy="4114800"/>
          </a:xfrm>
        </p:spPr>
        <p:txBody>
          <a:bodyPr/>
          <a:lstStyle/>
          <a:p>
            <a:pPr>
              <a:lnSpc>
                <a:spcPct val="80000"/>
              </a:lnSpc>
            </a:pPr>
            <a:r>
              <a:rPr lang="en-US" altLang="en-US" sz="2400"/>
              <a:t>Links between Program/project Management, Risk Management and Organizational Strategy</a:t>
            </a:r>
          </a:p>
          <a:p>
            <a:pPr>
              <a:lnSpc>
                <a:spcPct val="80000"/>
              </a:lnSpc>
            </a:pPr>
            <a:r>
              <a:rPr lang="en-US" altLang="en-US" sz="2400"/>
              <a:t>Portfolio Management Offices (PMOs)</a:t>
            </a:r>
          </a:p>
          <a:p>
            <a:pPr>
              <a:lnSpc>
                <a:spcPct val="80000"/>
              </a:lnSpc>
            </a:pPr>
            <a:r>
              <a:rPr lang="en-US" altLang="en-US" sz="2400"/>
              <a:t>Creating a Strategic Portfolio of Projects</a:t>
            </a:r>
          </a:p>
          <a:p>
            <a:pPr>
              <a:lnSpc>
                <a:spcPct val="80000"/>
              </a:lnSpc>
            </a:pPr>
            <a:r>
              <a:rPr lang="en-US" altLang="en-US" sz="2400"/>
              <a:t>Portfolio Architecture</a:t>
            </a:r>
          </a:p>
          <a:p>
            <a:pPr>
              <a:lnSpc>
                <a:spcPct val="80000"/>
              </a:lnSpc>
            </a:pPr>
            <a:r>
              <a:rPr lang="en-US" altLang="en-US" sz="2400"/>
              <a:t>Understanding Project Maturity</a:t>
            </a:r>
          </a:p>
          <a:p>
            <a:pPr>
              <a:lnSpc>
                <a:spcPct val="80000"/>
              </a:lnSpc>
            </a:pPr>
            <a:r>
              <a:rPr lang="en-US" altLang="en-US" sz="2400"/>
              <a:t>Creating and Managing Portfolios of Programs and Projects</a:t>
            </a:r>
          </a:p>
          <a:p>
            <a:pPr lvl="1">
              <a:lnSpc>
                <a:spcPct val="80000"/>
              </a:lnSpc>
            </a:pPr>
            <a:r>
              <a:rPr lang="en-US" altLang="en-US" sz="2000"/>
              <a:t>Portfolio methods</a:t>
            </a:r>
          </a:p>
          <a:p>
            <a:pPr lvl="1">
              <a:lnSpc>
                <a:spcPct val="80000"/>
              </a:lnSpc>
            </a:pPr>
            <a:r>
              <a:rPr lang="en-US" altLang="en-US" sz="2000"/>
              <a:t>Samples</a:t>
            </a:r>
          </a:p>
          <a:p>
            <a:pPr lvl="1">
              <a:lnSpc>
                <a:spcPct val="80000"/>
              </a:lnSpc>
            </a:pPr>
            <a:r>
              <a:rPr lang="en-US" altLang="en-US" sz="2000"/>
              <a:t>Methods and Dashboards</a:t>
            </a:r>
          </a:p>
          <a:p>
            <a:pPr>
              <a:lnSpc>
                <a:spcPct val="80000"/>
              </a:lnSpc>
            </a:pPr>
            <a:r>
              <a:rPr lang="en-US" altLang="en-US" sz="2400"/>
              <a:t>Creating Metrics for Managing Processes: Estimating</a:t>
            </a:r>
          </a:p>
        </p:txBody>
      </p:sp>
      <p:sp>
        <p:nvSpPr>
          <p:cNvPr id="2" name="Date Placeholder 1">
            <a:extLst>
              <a:ext uri="{FF2B5EF4-FFF2-40B4-BE49-F238E27FC236}">
                <a16:creationId xmlns:a16="http://schemas.microsoft.com/office/drawing/2014/main" id="{0603F02F-01DE-466E-8EBD-F9F20F5C69F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50A443CB-D4AC-4B54-A97C-8E089F10533F}"/>
              </a:ext>
            </a:extLst>
          </p:cNvPr>
          <p:cNvSpPr>
            <a:spLocks noGrp="1"/>
          </p:cNvSpPr>
          <p:nvPr>
            <p:ph type="sldNum" sz="quarter" idx="12"/>
          </p:nvPr>
        </p:nvSpPr>
        <p:spPr/>
        <p:txBody>
          <a:bodyPr/>
          <a:lstStyle/>
          <a:p>
            <a:fld id="{71B7BAC7-FE87-40F6-AA24-4F4685D1B022}" type="slidenum">
              <a:rPr lang="en-US" smtClean="0"/>
              <a:t>3</a:t>
            </a:fld>
            <a:endParaRPr lang="en-US" dirty="0"/>
          </a:p>
        </p:txBody>
      </p:sp>
    </p:spTree>
    <p:extLst>
      <p:ext uri="{BB962C8B-B14F-4D97-AF65-F5344CB8AC3E}">
        <p14:creationId xmlns:p14="http://schemas.microsoft.com/office/powerpoint/2010/main" val="65502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1DADDA33-9992-4791-9BA3-705398B9695F}"/>
              </a:ext>
            </a:extLst>
          </p:cNvPr>
          <p:cNvSpPr>
            <a:spLocks noGrp="1" noChangeArrowheads="1"/>
          </p:cNvSpPr>
          <p:nvPr>
            <p:ph type="title"/>
          </p:nvPr>
        </p:nvSpPr>
        <p:spPr/>
        <p:txBody>
          <a:bodyPr wrap="square" anchor="ctr" lIns="36576" rIns="36576" tIns="18288" bIns="18288">
            <a:normAutofit/>
          </a:bodyPr>
          <a:lstStyle/>
          <a:p>
            <a:r>
              <a:rPr lang="en-US" altLang="en-US"/>
              <a:t>Tomorrow’s Agenda</a:t>
            </a:r>
          </a:p>
        </p:txBody>
      </p:sp>
      <p:sp>
        <p:nvSpPr>
          <p:cNvPr id="7171" name="Content Placeholder 2">
            <a:extLst>
              <a:ext uri="{FF2B5EF4-FFF2-40B4-BE49-F238E27FC236}">
                <a16:creationId xmlns:a16="http://schemas.microsoft.com/office/drawing/2014/main" id="{19C32D57-D63E-45C3-865E-078054A25CA8}"/>
              </a:ext>
            </a:extLst>
          </p:cNvPr>
          <p:cNvSpPr>
            <a:spLocks noGrp="1" noChangeArrowheads="1"/>
          </p:cNvSpPr>
          <p:nvPr>
            <p:ph idx="1"/>
          </p:nvPr>
        </p:nvSpPr>
        <p:spPr/>
        <p:txBody>
          <a:bodyPr/>
          <a:lstStyle/>
          <a:p>
            <a:r>
              <a:rPr lang="en-US" altLang="en-US"/>
              <a:t>Metrics for Managing Risk</a:t>
            </a:r>
          </a:p>
          <a:p>
            <a:pPr lvl="1"/>
            <a:r>
              <a:rPr lang="en-US" altLang="en-US"/>
              <a:t>Tools for measurement</a:t>
            </a:r>
          </a:p>
          <a:p>
            <a:pPr lvl="1"/>
            <a:r>
              <a:rPr lang="en-US" altLang="en-US"/>
              <a:t>Creating a Performance Measurement System</a:t>
            </a:r>
          </a:p>
          <a:p>
            <a:pPr lvl="1"/>
            <a:r>
              <a:rPr lang="en-US" altLang="en-US"/>
              <a:t>Reporting Methods</a:t>
            </a:r>
          </a:p>
          <a:p>
            <a:r>
              <a:rPr lang="en-US" altLang="en-US"/>
              <a:t>The Process of Risk Management</a:t>
            </a:r>
          </a:p>
          <a:p>
            <a:r>
              <a:rPr lang="en-US" altLang="en-US"/>
              <a:t>Risk Planning and Management Tools</a:t>
            </a:r>
          </a:p>
          <a:p>
            <a:r>
              <a:rPr lang="en-US" altLang="en-US"/>
              <a:t>Program Risk Management</a:t>
            </a:r>
          </a:p>
          <a:p>
            <a:endParaRPr lang="en-US" altLang="en-US"/>
          </a:p>
        </p:txBody>
      </p:sp>
      <p:sp>
        <p:nvSpPr>
          <p:cNvPr id="2" name="Date Placeholder 1">
            <a:extLst>
              <a:ext uri="{FF2B5EF4-FFF2-40B4-BE49-F238E27FC236}">
                <a16:creationId xmlns:a16="http://schemas.microsoft.com/office/drawing/2014/main" id="{16C5C7E3-3FBD-4289-85DA-38D0645B32A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A4F44276-69BC-4D1F-9653-49CDD5E28091}"/>
              </a:ext>
            </a:extLst>
          </p:cNvPr>
          <p:cNvSpPr>
            <a:spLocks noGrp="1"/>
          </p:cNvSpPr>
          <p:nvPr>
            <p:ph type="sldNum" sz="quarter" idx="12"/>
          </p:nvPr>
        </p:nvSpPr>
        <p:spPr/>
        <p:txBody>
          <a:bodyPr/>
          <a:lstStyle/>
          <a:p>
            <a:fld id="{71B7BAC7-FE87-40F6-AA24-4F4685D1B022}" type="slidenum">
              <a:rPr lang="en-US" smtClean="0"/>
              <a:t>4</a:t>
            </a:fld>
            <a:endParaRPr lang="en-US" dirty="0"/>
          </a:p>
        </p:txBody>
      </p:sp>
    </p:spTree>
    <p:extLst>
      <p:ext uri="{BB962C8B-B14F-4D97-AF65-F5344CB8AC3E}">
        <p14:creationId xmlns:p14="http://schemas.microsoft.com/office/powerpoint/2010/main" val="48208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a:extLst>
              <a:ext uri="{FF2B5EF4-FFF2-40B4-BE49-F238E27FC236}">
                <a16:creationId xmlns:a16="http://schemas.microsoft.com/office/drawing/2014/main" id="{928357A6-0742-4FD1-BD2F-D39EAD73AFE2}"/>
              </a:ext>
            </a:extLst>
          </p:cNvPr>
          <p:cNvSpPr>
            <a:spLocks noGrp="1" noChangeArrowheads="1"/>
          </p:cNvSpPr>
          <p:nvPr>
            <p:ph type="title"/>
          </p:nvPr>
        </p:nvSpPr>
        <p:spPr/>
        <p:txBody>
          <a:bodyPr wrap="square" anchor="ctr" lIns="36576" rIns="36576" tIns="18288" bIns="18288">
            <a:normAutofit/>
          </a:bodyPr>
          <a:lstStyle/>
          <a:p>
            <a:r>
              <a:rPr lang="en-US" altLang="en-US"/>
              <a:t>Strategic Project and Risk Management</a:t>
            </a:r>
          </a:p>
        </p:txBody>
      </p:sp>
      <p:sp>
        <p:nvSpPr>
          <p:cNvPr id="8195" name="Content Placeholder 3">
            <a:extLst>
              <a:ext uri="{FF2B5EF4-FFF2-40B4-BE49-F238E27FC236}">
                <a16:creationId xmlns:a16="http://schemas.microsoft.com/office/drawing/2014/main" id="{F7FC29F2-F33B-4F37-BA4B-1B5EAAC33CF6}"/>
              </a:ext>
            </a:extLst>
          </p:cNvPr>
          <p:cNvSpPr>
            <a:spLocks noGrp="1" noChangeArrowheads="1"/>
          </p:cNvSpPr>
          <p:nvPr>
            <p:ph idx="1"/>
          </p:nvPr>
        </p:nvSpPr>
        <p:spPr>
          <a:xfrm>
            <a:off x="2133600" y="1524000"/>
            <a:ext cx="5638800" cy="4114800"/>
          </a:xfrm>
        </p:spPr>
        <p:txBody>
          <a:bodyPr>
            <a:normAutofit fontScale="92500" lnSpcReduction="10000"/>
          </a:bodyPr>
          <a:lstStyle/>
          <a:p>
            <a:r>
              <a:rPr lang="en-US" altLang="en-US" sz="3000"/>
              <a:t>Project management is no longer a series of isolated events</a:t>
            </a:r>
          </a:p>
          <a:p>
            <a:r>
              <a:rPr lang="en-US" altLang="en-US" sz="3000"/>
              <a:t>Projects critically impact most organizations – for good or bad</a:t>
            </a:r>
          </a:p>
          <a:p>
            <a:r>
              <a:rPr lang="en-US" altLang="en-US" sz="3000"/>
              <a:t>Projects must be viewed strategically to help focus the organization</a:t>
            </a:r>
          </a:p>
          <a:p>
            <a:r>
              <a:rPr lang="en-US" altLang="en-US" sz="3000"/>
              <a:t>Risk Management is a key component to project and organizational success</a:t>
            </a:r>
          </a:p>
          <a:p>
            <a:endParaRPr lang="en-US" altLang="en-US"/>
          </a:p>
          <a:p>
            <a:endParaRPr lang="en-US" altLang="en-US"/>
          </a:p>
        </p:txBody>
      </p:sp>
      <p:pic>
        <p:nvPicPr>
          <p:cNvPr id="8197" name="Picture 5" descr="compass.jpg">
            <a:extLst>
              <a:ext uri="{FF2B5EF4-FFF2-40B4-BE49-F238E27FC236}">
                <a16:creationId xmlns:a16="http://schemas.microsoft.com/office/drawing/2014/main" id="{14C3839F-5CCE-484F-8591-537200961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200" y="2514601"/>
            <a:ext cx="236220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BBA559CE-823B-485C-B963-0E7A38F23AE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B1F57B03-EB57-4189-A84C-7DBA61FC8DE6}"/>
              </a:ext>
            </a:extLst>
          </p:cNvPr>
          <p:cNvSpPr>
            <a:spLocks noGrp="1"/>
          </p:cNvSpPr>
          <p:nvPr>
            <p:ph type="sldNum" sz="quarter" idx="12"/>
          </p:nvPr>
        </p:nvSpPr>
        <p:spPr/>
        <p:txBody>
          <a:bodyPr/>
          <a:lstStyle/>
          <a:p>
            <a:fld id="{71B7BAC7-FE87-40F6-AA24-4F4685D1B022}" type="slidenum">
              <a:rPr lang="en-US" smtClean="0"/>
              <a:t>5</a:t>
            </a:fld>
            <a:endParaRPr lang="en-US" dirty="0"/>
          </a:p>
        </p:txBody>
      </p:sp>
    </p:spTree>
    <p:extLst>
      <p:ext uri="{BB962C8B-B14F-4D97-AF65-F5344CB8AC3E}">
        <p14:creationId xmlns:p14="http://schemas.microsoft.com/office/powerpoint/2010/main" val="236852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2D3660D3-4468-4FCC-B19D-1F26C79C83CF}"/>
              </a:ext>
            </a:extLst>
          </p:cNvPr>
          <p:cNvSpPr>
            <a:spLocks noGrp="1" noChangeArrowheads="1"/>
          </p:cNvSpPr>
          <p:nvPr>
            <p:ph type="title"/>
          </p:nvPr>
        </p:nvSpPr>
        <p:spPr/>
        <p:txBody>
          <a:bodyPr wrap="square" anchor="ctr" lIns="36576" rIns="36576" tIns="18288" bIns="18288">
            <a:normAutofit/>
          </a:bodyPr>
          <a:lstStyle/>
          <a:p>
            <a:r>
              <a:rPr lang="en-US" altLang="en-US"/>
              <a:t>Competitive Trends</a:t>
            </a:r>
          </a:p>
        </p:txBody>
      </p:sp>
      <p:sp>
        <p:nvSpPr>
          <p:cNvPr id="9219" name="Content Placeholder 2">
            <a:extLst>
              <a:ext uri="{FF2B5EF4-FFF2-40B4-BE49-F238E27FC236}">
                <a16:creationId xmlns:a16="http://schemas.microsoft.com/office/drawing/2014/main" id="{D19E9788-3013-48C9-84E9-CA0D936CB0BB}"/>
              </a:ext>
            </a:extLst>
          </p:cNvPr>
          <p:cNvSpPr>
            <a:spLocks noGrp="1" noChangeArrowheads="1"/>
          </p:cNvSpPr>
          <p:nvPr>
            <p:ph idx="1"/>
          </p:nvPr>
        </p:nvSpPr>
        <p:spPr/>
        <p:txBody>
          <a:bodyPr/>
          <a:lstStyle/>
          <a:p>
            <a:r>
              <a:rPr lang="en-US" altLang="en-US"/>
              <a:t>Rapidly changing competitive environment</a:t>
            </a:r>
          </a:p>
          <a:p>
            <a:r>
              <a:rPr lang="en-US" altLang="en-US"/>
              <a:t>Increased attention to supplier effectiveness</a:t>
            </a:r>
          </a:p>
          <a:p>
            <a:pPr lvl="1"/>
            <a:r>
              <a:rPr lang="en-US" altLang="en-US"/>
              <a:t>Exploiting technology and the internet to improve performance</a:t>
            </a:r>
          </a:p>
          <a:p>
            <a:pPr lvl="1"/>
            <a:r>
              <a:rPr lang="en-US" altLang="en-US"/>
              <a:t>Orchestrate the rhythms to enable delivery of projects and products</a:t>
            </a:r>
          </a:p>
          <a:p>
            <a:pPr lvl="1"/>
            <a:endParaRPr lang="en-US" altLang="en-US"/>
          </a:p>
        </p:txBody>
      </p:sp>
      <p:sp>
        <p:nvSpPr>
          <p:cNvPr id="2" name="Date Placeholder 1">
            <a:extLst>
              <a:ext uri="{FF2B5EF4-FFF2-40B4-BE49-F238E27FC236}">
                <a16:creationId xmlns:a16="http://schemas.microsoft.com/office/drawing/2014/main" id="{E1BC62DE-8541-43CC-A357-CBC0AFCC1D01}"/>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4359D5F7-6593-4360-9055-9C03AB20067A}"/>
              </a:ext>
            </a:extLst>
          </p:cNvPr>
          <p:cNvSpPr>
            <a:spLocks noGrp="1"/>
          </p:cNvSpPr>
          <p:nvPr>
            <p:ph type="sldNum" sz="quarter" idx="12"/>
          </p:nvPr>
        </p:nvSpPr>
        <p:spPr/>
        <p:txBody>
          <a:bodyPr/>
          <a:lstStyle/>
          <a:p>
            <a:fld id="{71B7BAC7-FE87-40F6-AA24-4F4685D1B022}" type="slidenum">
              <a:rPr lang="en-US" smtClean="0"/>
              <a:t>6</a:t>
            </a:fld>
            <a:endParaRPr lang="en-US" dirty="0"/>
          </a:p>
        </p:txBody>
      </p:sp>
    </p:spTree>
    <p:extLst>
      <p:ext uri="{BB962C8B-B14F-4D97-AF65-F5344CB8AC3E}">
        <p14:creationId xmlns:p14="http://schemas.microsoft.com/office/powerpoint/2010/main" val="122614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C92E3F87-DFCB-4022-AF62-7D6667E0F998}"/>
              </a:ext>
            </a:extLst>
          </p:cNvPr>
          <p:cNvSpPr>
            <a:spLocks noGrp="1" noChangeArrowheads="1"/>
          </p:cNvSpPr>
          <p:nvPr>
            <p:ph type="title"/>
          </p:nvPr>
        </p:nvSpPr>
        <p:spPr>
          <a:xfrm>
            <a:off x="4572000" y="152400"/>
            <a:ext cx="5486400" cy="1143000"/>
          </a:xfrm>
        </p:spPr>
        <p:txBody>
          <a:bodyPr wrap="square" anchor="ctr" lIns="36576" rIns="36576" tIns="18288" bIns="18288">
            <a:normAutofit/>
          </a:bodyPr>
          <a:lstStyle/>
          <a:p>
            <a:r>
              <a:rPr lang="en-US" altLang="en-US"/>
              <a:t>Project Chaos</a:t>
            </a:r>
          </a:p>
        </p:txBody>
      </p:sp>
      <p:graphicFrame>
        <p:nvGraphicFramePr>
          <p:cNvPr id="9" name="Diagram 8">
            <a:extLst>
              <a:ext uri="{FF2B5EF4-FFF2-40B4-BE49-F238E27FC236}">
                <a16:creationId xmlns:a16="http://schemas.microsoft.com/office/drawing/2014/main" id="{C76D3E2B-717C-4668-BBCA-C0E643B0EB12}"/>
              </a:ext>
            </a:extLst>
          </p:cNvPr>
          <p:cNvGraphicFramePr/>
          <p:nvPr/>
        </p:nvGraphicFramePr>
        <p:xfrm>
          <a:off x="2133600" y="19050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45" name="WordArt 4">
            <a:extLst>
              <a:ext uri="{FF2B5EF4-FFF2-40B4-BE49-F238E27FC236}">
                <a16:creationId xmlns:a16="http://schemas.microsoft.com/office/drawing/2014/main" id="{42F01A3E-B44E-4983-8648-251FF1BAC42A}"/>
              </a:ext>
            </a:extLst>
          </p:cNvPr>
          <p:cNvSpPr>
            <a:spLocks noChangeArrowheads="1" noChangeShapeType="1" noTextEdit="1"/>
          </p:cNvSpPr>
          <p:nvPr/>
        </p:nvSpPr>
        <p:spPr bwMode="auto">
          <a:xfrm>
            <a:off x="6324600" y="6400801"/>
            <a:ext cx="2819400" cy="276225"/>
          </a:xfrm>
          <a:prstGeom prst="rect">
            <a:avLst/>
          </a:prstGeom>
        </p:spPr>
        <p:txBody>
          <a:bodyPr wrap="none" fromWordArt="1">
            <a:prstTxWarp prst="textPlain">
              <a:avLst>
                <a:gd name="adj" fmla="val 50000"/>
              </a:avLst>
            </a:prstTxWarp>
          </a:bodyPr>
          <a:lstStyle/>
          <a:p>
            <a:pPr algn="ctr"/>
            <a:r>
              <a:rPr lang="en-US"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Standish Group, 2015</a:t>
            </a:r>
          </a:p>
        </p:txBody>
      </p:sp>
      <p:sp>
        <p:nvSpPr>
          <p:cNvPr id="2" name="Date Placeholder 1">
            <a:extLst>
              <a:ext uri="{FF2B5EF4-FFF2-40B4-BE49-F238E27FC236}">
                <a16:creationId xmlns:a16="http://schemas.microsoft.com/office/drawing/2014/main" id="{33578FC8-F7EF-496F-8EDB-25FCB3D83BA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C24CB44-ACE9-46A5-8990-3CA87204B64F}"/>
              </a:ext>
            </a:extLst>
          </p:cNvPr>
          <p:cNvSpPr>
            <a:spLocks noGrp="1"/>
          </p:cNvSpPr>
          <p:nvPr>
            <p:ph type="sldNum" sz="quarter" idx="12"/>
          </p:nvPr>
        </p:nvSpPr>
        <p:spPr/>
        <p:txBody>
          <a:bodyPr/>
          <a:lstStyle/>
          <a:p>
            <a:fld id="{71B7BAC7-FE87-40F6-AA24-4F4685D1B022}" type="slidenum">
              <a:rPr lang="en-US" smtClean="0"/>
              <a:t>7</a:t>
            </a:fld>
            <a:endParaRPr lang="en-US" dirty="0"/>
          </a:p>
        </p:txBody>
      </p:sp>
    </p:spTree>
    <p:extLst>
      <p:ext uri="{BB962C8B-B14F-4D97-AF65-F5344CB8AC3E}">
        <p14:creationId xmlns:p14="http://schemas.microsoft.com/office/powerpoint/2010/main" val="365182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EDAE090-A609-4E92-812A-ED10E552681C}"/>
              </a:ext>
            </a:extLst>
          </p:cNvPr>
          <p:cNvSpPr>
            <a:spLocks noGrp="1" noChangeArrowheads="1"/>
          </p:cNvSpPr>
          <p:nvPr>
            <p:ph type="title"/>
          </p:nvPr>
        </p:nvSpPr>
        <p:spPr>
          <a:xfrm>
            <a:off x="2322576" y="201168"/>
            <a:ext cx="9034272" cy="960120"/>
          </a:xfrm>
        </p:spPr>
        <p:txBody>
          <a:bodyPr wrap="square" anchor="ctr" lIns="36576" rIns="36576" tIns="18288" bIns="18288">
            <a:normAutofit/>
          </a:bodyPr>
          <a:lstStyle/>
          <a:p>
            <a:r>
              <a:rPr lang="en-US" altLang="en-US"/>
              <a:t>Project Chaos </a:t>
            </a:r>
            <a:br>
              <a:rPr lang="en-US" altLang="en-US"/>
            </a:br>
            <a:r>
              <a:rPr lang="en-US" altLang="en-US"/>
              <a:t>Over the Years</a:t>
            </a:r>
          </a:p>
        </p:txBody>
      </p:sp>
      <p:graphicFrame>
        <p:nvGraphicFramePr>
          <p:cNvPr id="5" name="Content Placeholder 4">
            <a:extLst>
              <a:ext uri="{FF2B5EF4-FFF2-40B4-BE49-F238E27FC236}">
                <a16:creationId xmlns:a16="http://schemas.microsoft.com/office/drawing/2014/main" id="{803F5427-123C-4FD7-828B-9ADCC6A6DC95}"/>
              </a:ext>
            </a:extLst>
          </p:cNvPr>
          <p:cNvGraphicFramePr>
            <a:graphicFrameLocks noGrp="1"/>
          </p:cNvGraphicFramePr>
          <p:nvPr>
            <p:ph idx="1"/>
          </p:nvPr>
        </p:nvGraphicFramePr>
        <p:xfrm>
          <a:off x="2209800" y="1371600"/>
          <a:ext cx="77724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ate Placeholder 1">
            <a:extLst>
              <a:ext uri="{FF2B5EF4-FFF2-40B4-BE49-F238E27FC236}">
                <a16:creationId xmlns:a16="http://schemas.microsoft.com/office/drawing/2014/main" id="{D6C81F4A-6DEC-4657-8C1F-411AD0425AC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34736E1-0E5E-47F3-A15D-A0AA7479E45A}"/>
              </a:ext>
            </a:extLst>
          </p:cNvPr>
          <p:cNvSpPr>
            <a:spLocks noGrp="1"/>
          </p:cNvSpPr>
          <p:nvPr>
            <p:ph type="sldNum" sz="quarter" idx="12"/>
          </p:nvPr>
        </p:nvSpPr>
        <p:spPr/>
        <p:txBody>
          <a:bodyPr/>
          <a:lstStyle/>
          <a:p>
            <a:fld id="{71B7BAC7-FE87-40F6-AA24-4F4685D1B022}" type="slidenum">
              <a:rPr lang="en-US" smtClean="0"/>
              <a:t>8</a:t>
            </a:fld>
            <a:endParaRPr lang="en-US" dirty="0"/>
          </a:p>
        </p:txBody>
      </p:sp>
    </p:spTree>
    <p:extLst>
      <p:ext uri="{BB962C8B-B14F-4D97-AF65-F5344CB8AC3E}">
        <p14:creationId xmlns:p14="http://schemas.microsoft.com/office/powerpoint/2010/main" val="834421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a:extLst>
              <a:ext uri="{FF2B5EF4-FFF2-40B4-BE49-F238E27FC236}">
                <a16:creationId xmlns:a16="http://schemas.microsoft.com/office/drawing/2014/main" id="{F9F7B652-3CAD-428A-847E-FEA292626418}"/>
              </a:ext>
            </a:extLst>
          </p:cNvPr>
          <p:cNvSpPr>
            <a:spLocks noGrp="1" noChangeArrowheads="1"/>
          </p:cNvSpPr>
          <p:nvPr>
            <p:ph type="title"/>
          </p:nvPr>
        </p:nvSpPr>
        <p:spPr/>
        <p:txBody>
          <a:bodyPr wrap="square" anchor="ctr" lIns="36576" rIns="36576" tIns="18288" bIns="18288">
            <a:normAutofit/>
          </a:bodyPr>
          <a:lstStyle/>
          <a:p>
            <a:r>
              <a:rPr lang="en-US" altLang="en-US"/>
              <a:t>Project Failure</a:t>
            </a:r>
          </a:p>
        </p:txBody>
      </p:sp>
      <p:graphicFrame>
        <p:nvGraphicFramePr>
          <p:cNvPr id="27651" name="Group 3">
            <a:extLst>
              <a:ext uri="{FF2B5EF4-FFF2-40B4-BE49-F238E27FC236}">
                <a16:creationId xmlns:a16="http://schemas.microsoft.com/office/drawing/2014/main" id="{71CD8223-B0E3-4FE3-A73F-F5867949EAFD}"/>
              </a:ext>
            </a:extLst>
          </p:cNvPr>
          <p:cNvGraphicFramePr>
            <a:graphicFrameLocks noGrp="1"/>
          </p:cNvGraphicFramePr>
          <p:nvPr>
            <p:ph type="tbl" idx="1"/>
          </p:nvPr>
        </p:nvGraphicFramePr>
        <p:xfrm>
          <a:off x="2209800" y="1981200"/>
          <a:ext cx="7772400" cy="4048126"/>
        </p:xfrm>
        <a:graphic>
          <a:graphicData uri="http://schemas.openxmlformats.org/drawingml/2006/table">
            <a:tbl>
              <a:tblPr/>
              <a:tblGrid>
                <a:gridCol w="2133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5182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rgbClr val="000066"/>
                          </a:solidFill>
                          <a:effectLst/>
                          <a:latin typeface="Times New Roman" pitchFamily="18" charset="0"/>
                        </a:rPr>
                        <a:t>Company</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000066"/>
                          </a:solidFill>
                          <a:effectLst/>
                          <a:latin typeface="Times New Roman" pitchFamily="18" charset="0"/>
                        </a:rPr>
                        <a:t>Project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rgbClr val="000066"/>
                          </a:solidFill>
                          <a:effectLst/>
                          <a:latin typeface="Times New Roman" pitchFamily="18" charset="0"/>
                        </a:rPr>
                        <a:t>Cost</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4496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Fox Meyer</a:t>
                      </a: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SAP</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Bankruptcy – $1,000,000,000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2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AMR</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Booking System</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$109,000,000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3032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Norfolk Southern</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Systems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Integration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$113,000,000</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2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Hershey</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SAP ERP</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$150,500,000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82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DIA</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Airport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itchFamily="18" charset="0"/>
                        </a:rPr>
                        <a:t>$ 4 billion</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7681" name="WordArt 33">
            <a:extLst>
              <a:ext uri="{FF2B5EF4-FFF2-40B4-BE49-F238E27FC236}">
                <a16:creationId xmlns:a16="http://schemas.microsoft.com/office/drawing/2014/main" id="{A736D8C8-D156-4400-9446-5F2C05489882}"/>
              </a:ext>
            </a:extLst>
          </p:cNvPr>
          <p:cNvSpPr>
            <a:spLocks noChangeArrowheads="1" noChangeShapeType="1" noTextEdit="1"/>
          </p:cNvSpPr>
          <p:nvPr/>
        </p:nvSpPr>
        <p:spPr bwMode="auto">
          <a:xfrm>
            <a:off x="3352800" y="1981200"/>
            <a:ext cx="4781550" cy="2990850"/>
          </a:xfrm>
          <a:prstGeom prst="rect">
            <a:avLst/>
          </a:prstGeom>
        </p:spPr>
        <p:txBody>
          <a:bodyPr wrap="none" fromWordArt="1">
            <a:prstTxWarp prst="textPlain">
              <a:avLst>
                <a:gd name="adj" fmla="val 50000"/>
              </a:avLst>
            </a:prstTxWarp>
          </a:bodyPr>
          <a:lstStyle/>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The Big Dig (Boston)</a:t>
            </a:r>
          </a:p>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$14 Billion overrun</a:t>
            </a:r>
          </a:p>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    8 years behind </a:t>
            </a:r>
          </a:p>
        </p:txBody>
      </p:sp>
    </p:spTree>
    <p:extLst>
      <p:ext uri="{BB962C8B-B14F-4D97-AF65-F5344CB8AC3E}">
        <p14:creationId xmlns:p14="http://schemas.microsoft.com/office/powerpoint/2010/main" val="14295585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7681"/>
                                        </p:tgtEl>
                                        <p:attrNameLst>
                                          <p:attrName>style.visibility</p:attrName>
                                        </p:attrNameLst>
                                      </p:cBhvr>
                                      <p:to>
                                        <p:strVal val="visible"/>
                                      </p:to>
                                    </p:set>
                                    <p:anim calcmode="lin" valueType="num">
                                      <p:cBhvr>
                                        <p:cTn id="7" dur="500" fill="hold"/>
                                        <p:tgtEl>
                                          <p:spTgt spid="27681"/>
                                        </p:tgtEl>
                                        <p:attrNameLst>
                                          <p:attrName>ppt_w</p:attrName>
                                        </p:attrNameLst>
                                      </p:cBhvr>
                                      <p:tavLst>
                                        <p:tav tm="0">
                                          <p:val>
                                            <p:fltVal val="0"/>
                                          </p:val>
                                        </p:tav>
                                        <p:tav tm="100000">
                                          <p:val>
                                            <p:strVal val="#ppt_w"/>
                                          </p:val>
                                        </p:tav>
                                      </p:tavLst>
                                    </p:anim>
                                    <p:anim calcmode="lin" valueType="num">
                                      <p:cBhvr>
                                        <p:cTn id="8" dur="500" fill="hold"/>
                                        <p:tgtEl>
                                          <p:spTgt spid="27681"/>
                                        </p:tgtEl>
                                        <p:attrNameLst>
                                          <p:attrName>ppt_h</p:attrName>
                                        </p:attrNameLst>
                                      </p:cBhvr>
                                      <p:tavLst>
                                        <p:tav tm="0">
                                          <p:val>
                                            <p:fltVal val="0"/>
                                          </p:val>
                                        </p:tav>
                                        <p:tav tm="100000">
                                          <p:val>
                                            <p:strVal val="#ppt_h"/>
                                          </p:val>
                                        </p:tav>
                                      </p:tavLst>
                                    </p:anim>
                                    <p:animEffect transition="in" filter="fade">
                                      <p:cBhvr>
                                        <p:cTn id="9" dur="500"/>
                                        <p:tgtEl>
                                          <p:spTgt spid="27681"/>
                                        </p:tgtEl>
                                      </p:cBhvr>
                                    </p:animEffect>
                                  </p:childTnLst>
                                </p:cTn>
                              </p:par>
                            </p:childTnLst>
                          </p:cTn>
                        </p:par>
                        <p:par>
                          <p:cTn id="10" fill="hold" nodeType="afterGroup">
                            <p:stCondLst>
                              <p:cond delay="500"/>
                            </p:stCondLst>
                            <p:childTnLst>
                              <p:par>
                                <p:cTn id="11" presetID="9" presetClass="exit" presetSubtype="0" fill="hold" nodeType="afterEffect">
                                  <p:stCondLst>
                                    <p:cond delay="0"/>
                                  </p:stCondLst>
                                  <p:childTnLst>
                                    <p:animEffect transition="out" filter="dissolve">
                                      <p:cBhvr>
                                        <p:cTn id="12" dur="500"/>
                                        <p:tgtEl>
                                          <p:spTgt spid="27651"/>
                                        </p:tgtEl>
                                      </p:cBhvr>
                                    </p:animEffect>
                                    <p:set>
                                      <p:cBhvr>
                                        <p:cTn id="13" dur="1" fill="hold">
                                          <p:stCondLst>
                                            <p:cond delay="499"/>
                                          </p:stCondLst>
                                        </p:cTn>
                                        <p:tgtEl>
                                          <p:spTgt spid="276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31F5BC43-AB9F-4EE3-AAC7-90BBA4E31E13}"/>
              </a:ext>
            </a:extLst>
          </p:cNvPr>
          <p:cNvSpPr>
            <a:spLocks noGrp="1" noChangeArrowheads="1"/>
          </p:cNvSpPr>
          <p:nvPr>
            <p:ph type="title"/>
          </p:nvPr>
        </p:nvSpPr>
        <p:spPr/>
        <p:txBody>
          <a:bodyPr wrap="square" anchor="ctr" lIns="36576" rIns="36576" tIns="18288" bIns="18288">
            <a:normAutofit/>
          </a:bodyPr>
          <a:lstStyle/>
          <a:p>
            <a:r>
              <a:rPr lang="en-US" altLang="en-US"/>
              <a:t>Failure Criteria</a:t>
            </a:r>
          </a:p>
        </p:txBody>
      </p:sp>
      <p:graphicFrame>
        <p:nvGraphicFramePr>
          <p:cNvPr id="15364" name="Object 3">
            <a:extLst>
              <a:ext uri="{FF2B5EF4-FFF2-40B4-BE49-F238E27FC236}">
                <a16:creationId xmlns:a16="http://schemas.microsoft.com/office/drawing/2014/main" id="{2A2567EC-6D98-4D27-A78C-7B143EBCC664}"/>
              </a:ext>
            </a:extLst>
          </p:cNvPr>
          <p:cNvGraphicFramePr>
            <a:graphicFrameLocks noGrp="1" noChangeAspect="1"/>
          </p:cNvGraphicFramePr>
          <p:nvPr>
            <p:ph idx="1"/>
          </p:nvPr>
        </p:nvGraphicFramePr>
        <p:xfrm>
          <a:off x="1752600" y="1752601"/>
          <a:ext cx="8610600" cy="4314825"/>
        </p:xfrm>
        <a:graphic>
          <a:graphicData uri="http://schemas.openxmlformats.org/presentationml/2006/ole">
            <mc:AlternateContent xmlns:mc="http://schemas.openxmlformats.org/markup-compatibility/2006">
              <mc:Choice xmlns:v="urn:schemas-microsoft-com:vml" Requires="v">
                <p:oleObj spid="_x0000_s1030" name="Chart" r:id="rId4" imgW="9144000" imgH="6101006" progId="MSGraph.Chart.8">
                  <p:embed followColorScheme="full"/>
                </p:oleObj>
              </mc:Choice>
              <mc:Fallback>
                <p:oleObj name="Chart" r:id="rId4" imgW="9144000" imgH="6101006" progId="MSGraph.Chart.8">
                  <p:embed followColorScheme="full"/>
                  <p:pic>
                    <p:nvPicPr>
                      <p:cNvPr id="15364" name="Object 3">
                        <a:extLst>
                          <a:ext uri="{FF2B5EF4-FFF2-40B4-BE49-F238E27FC236}">
                            <a16:creationId xmlns:a16="http://schemas.microsoft.com/office/drawing/2014/main" id="{2A2567EC-6D98-4D27-A78C-7B143EBCC664}"/>
                          </a:ext>
                        </a:extLst>
                      </p:cNvPr>
                      <p:cNvPicPr>
                        <a:picLocks noGrp="1" noChangeAspect="1" noChangeArrowheads="1"/>
                      </p:cNvPicPr>
                      <p:nvPr/>
                    </p:nvPicPr>
                    <p:blipFill>
                      <a:blip r:embed="rId5"/>
                      <a:srcRect/>
                      <a:stretch>
                        <a:fillRect/>
                      </a:stretch>
                    </p:blipFill>
                    <p:spPr bwMode="auto">
                      <a:xfrm>
                        <a:off x="1752600" y="1752601"/>
                        <a:ext cx="8610600"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5" name="Text Box 4">
            <a:extLst>
              <a:ext uri="{FF2B5EF4-FFF2-40B4-BE49-F238E27FC236}">
                <a16:creationId xmlns:a16="http://schemas.microsoft.com/office/drawing/2014/main" id="{C2F97DF1-CEC4-41D9-B6ED-B3830DB13B08}"/>
              </a:ext>
            </a:extLst>
          </p:cNvPr>
          <p:cNvSpPr txBox="1">
            <a:spLocks noChangeArrowheads="1"/>
          </p:cNvSpPr>
          <p:nvPr/>
        </p:nvSpPr>
        <p:spPr bwMode="auto">
          <a:xfrm>
            <a:off x="3352800" y="1752601"/>
            <a:ext cx="53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a:t>%</a:t>
            </a:r>
          </a:p>
        </p:txBody>
      </p:sp>
      <p:sp>
        <p:nvSpPr>
          <p:cNvPr id="15366" name="Text Box 5">
            <a:extLst>
              <a:ext uri="{FF2B5EF4-FFF2-40B4-BE49-F238E27FC236}">
                <a16:creationId xmlns:a16="http://schemas.microsoft.com/office/drawing/2014/main" id="{326CCE0E-BB38-4FFC-A44E-AB27BFB4127B}"/>
              </a:ext>
            </a:extLst>
          </p:cNvPr>
          <p:cNvSpPr txBox="1">
            <a:spLocks noChangeArrowheads="1"/>
          </p:cNvSpPr>
          <p:nvPr/>
        </p:nvSpPr>
        <p:spPr bwMode="auto">
          <a:xfrm>
            <a:off x="6324600" y="6324600"/>
            <a:ext cx="2895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200"/>
              <a:t>Source: Cutter Consortium, 2005</a:t>
            </a:r>
          </a:p>
        </p:txBody>
      </p:sp>
    </p:spTree>
    <p:extLst>
      <p:ext uri="{BB962C8B-B14F-4D97-AF65-F5344CB8AC3E}">
        <p14:creationId xmlns:p14="http://schemas.microsoft.com/office/powerpoint/2010/main" val="1271209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3FFEAE81-1B58-4A11-A677-C879C9AD1E3E}"/>
              </a:ext>
            </a:extLst>
          </p:cNvPr>
          <p:cNvSpPr>
            <a:spLocks noGrp="1" noChangeArrowheads="1"/>
          </p:cNvSpPr>
          <p:nvPr>
            <p:ph type="title"/>
          </p:nvPr>
        </p:nvSpPr>
        <p:spPr/>
        <p:txBody>
          <a:bodyPr wrap="square" anchor="ctr" lIns="36576" rIns="36576" tIns="18288" bIns="18288">
            <a:normAutofit/>
          </a:bodyPr>
          <a:lstStyle/>
          <a:p>
            <a:r>
              <a:rPr lang="en-US" altLang="en-US" sz="4000"/>
              <a:t>Traditional Project Management</a:t>
            </a:r>
          </a:p>
        </p:txBody>
      </p:sp>
      <p:sp>
        <p:nvSpPr>
          <p:cNvPr id="17412" name="Rectangle 3">
            <a:extLst>
              <a:ext uri="{FF2B5EF4-FFF2-40B4-BE49-F238E27FC236}">
                <a16:creationId xmlns:a16="http://schemas.microsoft.com/office/drawing/2014/main" id="{61336FBF-20FC-4534-B4B2-D6038ED9ADFD}"/>
              </a:ext>
            </a:extLst>
          </p:cNvPr>
          <p:cNvSpPr>
            <a:spLocks noGrp="1" noChangeArrowheads="1"/>
          </p:cNvSpPr>
          <p:nvPr>
            <p:ph type="body" idx="1"/>
          </p:nvPr>
        </p:nvSpPr>
        <p:spPr/>
        <p:txBody>
          <a:bodyPr/>
          <a:lstStyle/>
          <a:p>
            <a:pPr>
              <a:lnSpc>
                <a:spcPct val="90000"/>
              </a:lnSpc>
            </a:pPr>
            <a:r>
              <a:rPr lang="en-US" altLang="en-US"/>
              <a:t>Projects were done in a sequential (serial) manner.</a:t>
            </a:r>
          </a:p>
          <a:p>
            <a:pPr>
              <a:lnSpc>
                <a:spcPct val="90000"/>
              </a:lnSpc>
            </a:pPr>
            <a:r>
              <a:rPr lang="en-US" altLang="en-US"/>
              <a:t>Tasks were often simply passed from one group to another.</a:t>
            </a:r>
          </a:p>
          <a:p>
            <a:pPr>
              <a:lnSpc>
                <a:spcPct val="90000"/>
              </a:lnSpc>
            </a:pPr>
            <a:r>
              <a:rPr lang="en-US" altLang="en-US"/>
              <a:t>Functional groups worked autonomously.</a:t>
            </a:r>
          </a:p>
          <a:p>
            <a:pPr>
              <a:lnSpc>
                <a:spcPct val="90000"/>
              </a:lnSpc>
            </a:pPr>
            <a:r>
              <a:rPr lang="en-US" altLang="en-US"/>
              <a:t>The results:</a:t>
            </a:r>
          </a:p>
          <a:p>
            <a:pPr lvl="1">
              <a:lnSpc>
                <a:spcPct val="90000"/>
              </a:lnSpc>
              <a:buFontTx/>
              <a:buNone/>
            </a:pPr>
            <a:r>
              <a:rPr lang="en-US" altLang="en-US"/>
              <a:t>Frequent changes		False starts, delays</a:t>
            </a:r>
          </a:p>
          <a:p>
            <a:pPr lvl="1">
              <a:lnSpc>
                <a:spcPct val="90000"/>
              </a:lnSpc>
              <a:buFontTx/>
              <a:buNone/>
            </a:pPr>
            <a:r>
              <a:rPr lang="en-US" altLang="en-US"/>
              <a:t>Cost escalation			Project failures</a:t>
            </a:r>
          </a:p>
          <a:p>
            <a:pPr lvl="1">
              <a:lnSpc>
                <a:spcPct val="90000"/>
              </a:lnSpc>
            </a:pPr>
            <a:endParaRPr lang="en-US" altLang="en-US"/>
          </a:p>
        </p:txBody>
      </p:sp>
      <p:sp>
        <p:nvSpPr>
          <p:cNvPr id="17413" name="AutoShape 4">
            <a:extLst>
              <a:ext uri="{FF2B5EF4-FFF2-40B4-BE49-F238E27FC236}">
                <a16:creationId xmlns:a16="http://schemas.microsoft.com/office/drawing/2014/main" id="{9F5766D3-A585-4541-86EE-CC532CAC4C14}"/>
              </a:ext>
            </a:extLst>
          </p:cNvPr>
          <p:cNvSpPr>
            <a:spLocks noChangeArrowheads="1"/>
          </p:cNvSpPr>
          <p:nvPr/>
        </p:nvSpPr>
        <p:spPr bwMode="auto">
          <a:xfrm>
            <a:off x="2514600" y="5029200"/>
            <a:ext cx="152400" cy="152400"/>
          </a:xfrm>
          <a:prstGeom prst="star4">
            <a:avLst>
              <a:gd name="adj" fmla="val 12500"/>
            </a:avLst>
          </a:prstGeom>
          <a:solidFill>
            <a:schemeClr val="accent1"/>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414" name="AutoShape 5">
            <a:extLst>
              <a:ext uri="{FF2B5EF4-FFF2-40B4-BE49-F238E27FC236}">
                <a16:creationId xmlns:a16="http://schemas.microsoft.com/office/drawing/2014/main" id="{76383CC1-DB35-42B5-BEA7-C46E4CE46F88}"/>
              </a:ext>
            </a:extLst>
          </p:cNvPr>
          <p:cNvSpPr>
            <a:spLocks noChangeArrowheads="1"/>
          </p:cNvSpPr>
          <p:nvPr/>
        </p:nvSpPr>
        <p:spPr bwMode="auto">
          <a:xfrm>
            <a:off x="6629400" y="5029200"/>
            <a:ext cx="152400" cy="152400"/>
          </a:xfrm>
          <a:prstGeom prst="star4">
            <a:avLst>
              <a:gd name="adj" fmla="val 12500"/>
            </a:avLst>
          </a:prstGeom>
          <a:solidFill>
            <a:schemeClr val="accent1"/>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415" name="AutoShape 6">
            <a:extLst>
              <a:ext uri="{FF2B5EF4-FFF2-40B4-BE49-F238E27FC236}">
                <a16:creationId xmlns:a16="http://schemas.microsoft.com/office/drawing/2014/main" id="{3231C3D4-B16E-4E06-97AD-9FD9F2DADAB4}"/>
              </a:ext>
            </a:extLst>
          </p:cNvPr>
          <p:cNvSpPr>
            <a:spLocks noChangeArrowheads="1"/>
          </p:cNvSpPr>
          <p:nvPr/>
        </p:nvSpPr>
        <p:spPr bwMode="auto">
          <a:xfrm>
            <a:off x="2514600" y="5486400"/>
            <a:ext cx="152400" cy="152400"/>
          </a:xfrm>
          <a:prstGeom prst="star4">
            <a:avLst>
              <a:gd name="adj" fmla="val 12500"/>
            </a:avLst>
          </a:prstGeom>
          <a:solidFill>
            <a:schemeClr val="accent1"/>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416" name="AutoShape 7">
            <a:extLst>
              <a:ext uri="{FF2B5EF4-FFF2-40B4-BE49-F238E27FC236}">
                <a16:creationId xmlns:a16="http://schemas.microsoft.com/office/drawing/2014/main" id="{736DE2CD-4EBB-4528-8F55-4377C9A47098}"/>
              </a:ext>
            </a:extLst>
          </p:cNvPr>
          <p:cNvSpPr>
            <a:spLocks noChangeArrowheads="1"/>
          </p:cNvSpPr>
          <p:nvPr/>
        </p:nvSpPr>
        <p:spPr bwMode="auto">
          <a:xfrm>
            <a:off x="6629400" y="5486400"/>
            <a:ext cx="152400" cy="152400"/>
          </a:xfrm>
          <a:prstGeom prst="star4">
            <a:avLst>
              <a:gd name="adj" fmla="val 12500"/>
            </a:avLst>
          </a:prstGeom>
          <a:solidFill>
            <a:schemeClr val="accent1"/>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 name="Date Placeholder 1">
            <a:extLst>
              <a:ext uri="{FF2B5EF4-FFF2-40B4-BE49-F238E27FC236}">
                <a16:creationId xmlns:a16="http://schemas.microsoft.com/office/drawing/2014/main" id="{C1DFF1E6-0ADA-40B3-B6E9-D551CB61C4A9}"/>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E338193-31D7-4C23-98CA-531124D40E8D}"/>
              </a:ext>
            </a:extLst>
          </p:cNvPr>
          <p:cNvSpPr>
            <a:spLocks noGrp="1"/>
          </p:cNvSpPr>
          <p:nvPr>
            <p:ph type="sldNum" sz="quarter" idx="12"/>
          </p:nvPr>
        </p:nvSpPr>
        <p:spPr/>
        <p:txBody>
          <a:bodyPr/>
          <a:lstStyle/>
          <a:p>
            <a:fld id="{71B7BAC7-FE87-40F6-AA24-4F4685D1B022}" type="slidenum">
              <a:rPr lang="en-US" smtClean="0"/>
              <a:t>11</a:t>
            </a:fld>
            <a:endParaRPr lang="en-US" dirty="0"/>
          </a:p>
        </p:txBody>
      </p:sp>
    </p:spTree>
    <p:extLst>
      <p:ext uri="{BB962C8B-B14F-4D97-AF65-F5344CB8AC3E}">
        <p14:creationId xmlns:p14="http://schemas.microsoft.com/office/powerpoint/2010/main" val="6813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a:extLst>
              <a:ext uri="{FF2B5EF4-FFF2-40B4-BE49-F238E27FC236}">
                <a16:creationId xmlns:a16="http://schemas.microsoft.com/office/drawing/2014/main" id="{4F7985BC-FC7F-4C27-9B3F-8654441D95C1}"/>
              </a:ext>
            </a:extLst>
          </p:cNvPr>
          <p:cNvSpPr>
            <a:spLocks noGrp="1" noChangeArrowheads="1"/>
          </p:cNvSpPr>
          <p:nvPr>
            <p:ph type="title"/>
          </p:nvPr>
        </p:nvSpPr>
        <p:spPr/>
        <p:txBody>
          <a:bodyPr wrap="square" anchor="ctr" lIns="36576" rIns="36576" tIns="18288" bIns="18288">
            <a:normAutofit/>
          </a:bodyPr>
          <a:lstStyle/>
          <a:p>
            <a:r>
              <a:rPr lang="en-US" altLang="en-US" sz="4000"/>
              <a:t>Traditional Project Management</a:t>
            </a:r>
          </a:p>
        </p:txBody>
      </p:sp>
      <p:sp>
        <p:nvSpPr>
          <p:cNvPr id="19460" name="Rectangle 3">
            <a:extLst>
              <a:ext uri="{FF2B5EF4-FFF2-40B4-BE49-F238E27FC236}">
                <a16:creationId xmlns:a16="http://schemas.microsoft.com/office/drawing/2014/main" id="{E9EDF941-7D27-4D28-A936-E3780FAFD718}"/>
              </a:ext>
            </a:extLst>
          </p:cNvPr>
          <p:cNvSpPr>
            <a:spLocks noGrp="1" noChangeArrowheads="1"/>
          </p:cNvSpPr>
          <p:nvPr>
            <p:ph type="body" idx="1"/>
          </p:nvPr>
        </p:nvSpPr>
        <p:spPr/>
        <p:txBody>
          <a:bodyPr/>
          <a:lstStyle/>
          <a:p>
            <a:r>
              <a:rPr lang="en-US" altLang="en-US"/>
              <a:t>Problems often went undetected until it was too late.</a:t>
            </a:r>
          </a:p>
          <a:p>
            <a:r>
              <a:rPr lang="en-US" altLang="en-US"/>
              <a:t>Functional priorities took precedence, leaving project tasks to be done ‘later.’</a:t>
            </a:r>
          </a:p>
          <a:p>
            <a:r>
              <a:rPr lang="en-US" altLang="en-US"/>
              <a:t>As the project deteriorated, finger pointing escalated and communication deteriorated.</a:t>
            </a:r>
          </a:p>
          <a:p>
            <a:r>
              <a:rPr lang="en-US" altLang="en-US"/>
              <a:t>Only ‘heroes’ triumphed.</a:t>
            </a:r>
          </a:p>
        </p:txBody>
      </p:sp>
      <p:sp>
        <p:nvSpPr>
          <p:cNvPr id="2" name="Date Placeholder 1">
            <a:extLst>
              <a:ext uri="{FF2B5EF4-FFF2-40B4-BE49-F238E27FC236}">
                <a16:creationId xmlns:a16="http://schemas.microsoft.com/office/drawing/2014/main" id="{550D4CF1-39B1-474E-9683-7EB697922E4B}"/>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540950B-C477-48D9-927A-64903E4A8FF9}"/>
              </a:ext>
            </a:extLst>
          </p:cNvPr>
          <p:cNvSpPr>
            <a:spLocks noGrp="1"/>
          </p:cNvSpPr>
          <p:nvPr>
            <p:ph type="sldNum" sz="quarter" idx="12"/>
          </p:nvPr>
        </p:nvSpPr>
        <p:spPr/>
        <p:txBody>
          <a:bodyPr/>
          <a:lstStyle/>
          <a:p>
            <a:fld id="{71B7BAC7-FE87-40F6-AA24-4F4685D1B022}" type="slidenum">
              <a:rPr lang="en-US" smtClean="0"/>
              <a:t>12</a:t>
            </a:fld>
            <a:endParaRPr lang="en-US" dirty="0"/>
          </a:p>
        </p:txBody>
      </p:sp>
    </p:spTree>
    <p:extLst>
      <p:ext uri="{BB962C8B-B14F-4D97-AF65-F5344CB8AC3E}">
        <p14:creationId xmlns:p14="http://schemas.microsoft.com/office/powerpoint/2010/main" val="367569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a:extLst>
              <a:ext uri="{FF2B5EF4-FFF2-40B4-BE49-F238E27FC236}">
                <a16:creationId xmlns:a16="http://schemas.microsoft.com/office/drawing/2014/main" id="{F88A0DF4-B4D7-47DA-A3F7-5403BE95A901}"/>
              </a:ext>
            </a:extLst>
          </p:cNvPr>
          <p:cNvSpPr>
            <a:spLocks noGrp="1" noChangeArrowheads="1"/>
          </p:cNvSpPr>
          <p:nvPr>
            <p:ph type="title"/>
          </p:nvPr>
        </p:nvSpPr>
        <p:spPr/>
        <p:txBody>
          <a:bodyPr wrap="square" anchor="ctr" lIns="36576" rIns="36576" tIns="18288" bIns="18288">
            <a:normAutofit/>
          </a:bodyPr>
          <a:lstStyle/>
          <a:p>
            <a:r>
              <a:rPr lang="en-US" altLang="en-US" sz="4000"/>
              <a:t>Traditional Project Management</a:t>
            </a:r>
          </a:p>
        </p:txBody>
      </p:sp>
      <p:sp>
        <p:nvSpPr>
          <p:cNvPr id="2" name="Rectangle 3">
            <a:extLst>
              <a:ext uri="{FF2B5EF4-FFF2-40B4-BE49-F238E27FC236}">
                <a16:creationId xmlns:a16="http://schemas.microsoft.com/office/drawing/2014/main" id="{AC531771-C9BD-4C0E-8DD5-ADA000C6B8FD}"/>
              </a:ext>
            </a:extLst>
          </p:cNvPr>
          <p:cNvSpPr>
            <a:spLocks noGrp="1" noChangeArrowheads="1"/>
          </p:cNvSpPr>
          <p:nvPr>
            <p:ph type="body" idx="1"/>
          </p:nvPr>
        </p:nvSpPr>
        <p:spPr>
          <a:xfrm>
            <a:off x="2209800" y="1981200"/>
            <a:ext cx="2819400" cy="4114800"/>
          </a:xfrm>
        </p:spPr>
        <p:txBody>
          <a:bodyPr/>
          <a:lstStyle/>
          <a:p>
            <a:pPr>
              <a:lnSpc>
                <a:spcPct val="90000"/>
              </a:lnSpc>
            </a:pPr>
            <a:r>
              <a:rPr lang="en-US" altLang="en-US" sz="2400"/>
              <a:t>Project success is most influenced early in the project.</a:t>
            </a:r>
          </a:p>
          <a:p>
            <a:pPr>
              <a:lnSpc>
                <a:spcPct val="90000"/>
              </a:lnSpc>
            </a:pPr>
            <a:r>
              <a:rPr lang="en-US" altLang="en-US" sz="2400"/>
              <a:t>But the downstream, functional focus leads to paying attention too late.</a:t>
            </a:r>
          </a:p>
        </p:txBody>
      </p:sp>
      <p:sp>
        <p:nvSpPr>
          <p:cNvPr id="21509" name="Rectangle 4">
            <a:extLst>
              <a:ext uri="{FF2B5EF4-FFF2-40B4-BE49-F238E27FC236}">
                <a16:creationId xmlns:a16="http://schemas.microsoft.com/office/drawing/2014/main" id="{BCF946A3-FB02-40F4-B749-09828873C285}"/>
              </a:ext>
            </a:extLst>
          </p:cNvPr>
          <p:cNvSpPr>
            <a:spLocks noChangeArrowheads="1"/>
          </p:cNvSpPr>
          <p:nvPr/>
        </p:nvSpPr>
        <p:spPr bwMode="auto">
          <a:xfrm>
            <a:off x="5486400" y="2133600"/>
            <a:ext cx="4800600" cy="3429000"/>
          </a:xfrm>
          <a:prstGeom prst="rect">
            <a:avLst/>
          </a:prstGeom>
          <a:solidFill>
            <a:srgbClr val="CCFFFF"/>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 name="Freeform 5">
            <a:extLst>
              <a:ext uri="{FF2B5EF4-FFF2-40B4-BE49-F238E27FC236}">
                <a16:creationId xmlns:a16="http://schemas.microsoft.com/office/drawing/2014/main" id="{544DCAFF-CA80-4D62-8F18-1B9FAAEA97AB}"/>
              </a:ext>
            </a:extLst>
          </p:cNvPr>
          <p:cNvSpPr>
            <a:spLocks/>
          </p:cNvSpPr>
          <p:nvPr/>
        </p:nvSpPr>
        <p:spPr bwMode="auto">
          <a:xfrm>
            <a:off x="5562600" y="2705100"/>
            <a:ext cx="4724400" cy="2781300"/>
          </a:xfrm>
          <a:custGeom>
            <a:avLst/>
            <a:gdLst>
              <a:gd name="T0" fmla="*/ 0 w 2976"/>
              <a:gd name="T1" fmla="*/ 2147483646 h 1752"/>
              <a:gd name="T2" fmla="*/ 2147483646 w 2976"/>
              <a:gd name="T3" fmla="*/ 2147483646 h 1752"/>
              <a:gd name="T4" fmla="*/ 2147483646 w 2976"/>
              <a:gd name="T5" fmla="*/ 2147483646 h 1752"/>
              <a:gd name="T6" fmla="*/ 2147483646 w 2976"/>
              <a:gd name="T7" fmla="*/ 2147483646 h 1752"/>
              <a:gd name="T8" fmla="*/ 2147483646 w 2976"/>
              <a:gd name="T9" fmla="*/ 2147483646 h 1752"/>
              <a:gd name="T10" fmla="*/ 0 60000 65536"/>
              <a:gd name="T11" fmla="*/ 0 60000 65536"/>
              <a:gd name="T12" fmla="*/ 0 60000 65536"/>
              <a:gd name="T13" fmla="*/ 0 60000 65536"/>
              <a:gd name="T14" fmla="*/ 0 60000 65536"/>
              <a:gd name="T15" fmla="*/ 0 w 2976"/>
              <a:gd name="T16" fmla="*/ 0 h 1752"/>
              <a:gd name="T17" fmla="*/ 2976 w 2976"/>
              <a:gd name="T18" fmla="*/ 1752 h 1752"/>
            </a:gdLst>
            <a:ahLst/>
            <a:cxnLst>
              <a:cxn ang="T10">
                <a:pos x="T0" y="T1"/>
              </a:cxn>
              <a:cxn ang="T11">
                <a:pos x="T2" y="T3"/>
              </a:cxn>
              <a:cxn ang="T12">
                <a:pos x="T4" y="T5"/>
              </a:cxn>
              <a:cxn ang="T13">
                <a:pos x="T6" y="T7"/>
              </a:cxn>
              <a:cxn ang="T14">
                <a:pos x="T8" y="T9"/>
              </a:cxn>
            </a:cxnLst>
            <a:rect l="T15" t="T16" r="T17" b="T18"/>
            <a:pathLst>
              <a:path w="2976" h="1752">
                <a:moveTo>
                  <a:pt x="0" y="1752"/>
                </a:moveTo>
                <a:cubicBezTo>
                  <a:pt x="392" y="1612"/>
                  <a:pt x="784" y="1472"/>
                  <a:pt x="1056" y="1272"/>
                </a:cubicBezTo>
                <a:cubicBezTo>
                  <a:pt x="1328" y="1072"/>
                  <a:pt x="1440" y="760"/>
                  <a:pt x="1632" y="552"/>
                </a:cubicBezTo>
                <a:cubicBezTo>
                  <a:pt x="1824" y="344"/>
                  <a:pt x="1984" y="48"/>
                  <a:pt x="2208" y="24"/>
                </a:cubicBezTo>
                <a:cubicBezTo>
                  <a:pt x="2432" y="0"/>
                  <a:pt x="2704" y="204"/>
                  <a:pt x="2976" y="408"/>
                </a:cubicBezTo>
              </a:path>
            </a:pathLst>
          </a:custGeom>
          <a:noFill/>
          <a:ln w="25400">
            <a:solidFill>
              <a:srgbClr val="339966"/>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23558" name="Freeform 6">
            <a:extLst>
              <a:ext uri="{FF2B5EF4-FFF2-40B4-BE49-F238E27FC236}">
                <a16:creationId xmlns:a16="http://schemas.microsoft.com/office/drawing/2014/main" id="{C239E87D-6BAE-408C-8092-31B44B6D9E0B}"/>
              </a:ext>
            </a:extLst>
          </p:cNvPr>
          <p:cNvSpPr>
            <a:spLocks/>
          </p:cNvSpPr>
          <p:nvPr/>
        </p:nvSpPr>
        <p:spPr bwMode="auto">
          <a:xfrm>
            <a:off x="5486400" y="2438400"/>
            <a:ext cx="4800600" cy="2895600"/>
          </a:xfrm>
          <a:custGeom>
            <a:avLst/>
            <a:gdLst>
              <a:gd name="T0" fmla="*/ 0 w 3024"/>
              <a:gd name="T1" fmla="*/ 2147483646 h 1824"/>
              <a:gd name="T2" fmla="*/ 2147483646 w 3024"/>
              <a:gd name="T3" fmla="*/ 2147483646 h 1824"/>
              <a:gd name="T4" fmla="*/ 2147483646 w 3024"/>
              <a:gd name="T5" fmla="*/ 2147483646 h 1824"/>
              <a:gd name="T6" fmla="*/ 2147483646 w 3024"/>
              <a:gd name="T7" fmla="*/ 2147483646 h 1824"/>
              <a:gd name="T8" fmla="*/ 2147483646 w 3024"/>
              <a:gd name="T9" fmla="*/ 2147483646 h 1824"/>
              <a:gd name="T10" fmla="*/ 0 60000 65536"/>
              <a:gd name="T11" fmla="*/ 0 60000 65536"/>
              <a:gd name="T12" fmla="*/ 0 60000 65536"/>
              <a:gd name="T13" fmla="*/ 0 60000 65536"/>
              <a:gd name="T14" fmla="*/ 0 60000 65536"/>
              <a:gd name="T15" fmla="*/ 0 w 3024"/>
              <a:gd name="T16" fmla="*/ 0 h 1824"/>
              <a:gd name="T17" fmla="*/ 3024 w 3024"/>
              <a:gd name="T18" fmla="*/ 1824 h 1824"/>
            </a:gdLst>
            <a:ahLst/>
            <a:cxnLst>
              <a:cxn ang="T10">
                <a:pos x="T0" y="T1"/>
              </a:cxn>
              <a:cxn ang="T11">
                <a:pos x="T2" y="T3"/>
              </a:cxn>
              <a:cxn ang="T12">
                <a:pos x="T4" y="T5"/>
              </a:cxn>
              <a:cxn ang="T13">
                <a:pos x="T6" y="T7"/>
              </a:cxn>
              <a:cxn ang="T14">
                <a:pos x="T8" y="T9"/>
              </a:cxn>
            </a:cxnLst>
            <a:rect l="T15" t="T16" r="T17" b="T18"/>
            <a:pathLst>
              <a:path w="3024" h="1824">
                <a:moveTo>
                  <a:pt x="0" y="672"/>
                </a:moveTo>
                <a:cubicBezTo>
                  <a:pt x="156" y="504"/>
                  <a:pt x="312" y="336"/>
                  <a:pt x="432" y="240"/>
                </a:cubicBezTo>
                <a:cubicBezTo>
                  <a:pt x="552" y="144"/>
                  <a:pt x="568" y="0"/>
                  <a:pt x="720" y="96"/>
                </a:cubicBezTo>
                <a:cubicBezTo>
                  <a:pt x="872" y="192"/>
                  <a:pt x="960" y="528"/>
                  <a:pt x="1344" y="816"/>
                </a:cubicBezTo>
                <a:cubicBezTo>
                  <a:pt x="1728" y="1104"/>
                  <a:pt x="2376" y="1464"/>
                  <a:pt x="3024" y="1824"/>
                </a:cubicBezTo>
              </a:path>
            </a:pathLst>
          </a:custGeom>
          <a:noFill/>
          <a:ln w="25400">
            <a:solidFill>
              <a:schemeClr val="hlink"/>
            </a:solidFill>
            <a:prstDash val="dash"/>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21512" name="Line 7">
            <a:extLst>
              <a:ext uri="{FF2B5EF4-FFF2-40B4-BE49-F238E27FC236}">
                <a16:creationId xmlns:a16="http://schemas.microsoft.com/office/drawing/2014/main" id="{A4CD0765-C75C-4ACB-83A4-28E2B038BC56}"/>
              </a:ext>
            </a:extLst>
          </p:cNvPr>
          <p:cNvSpPr>
            <a:spLocks noChangeShapeType="1"/>
          </p:cNvSpPr>
          <p:nvPr/>
        </p:nvSpPr>
        <p:spPr bwMode="auto">
          <a:xfrm>
            <a:off x="5943600" y="6172200"/>
            <a:ext cx="1371600" cy="0"/>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1513" name="Line 8">
            <a:extLst>
              <a:ext uri="{FF2B5EF4-FFF2-40B4-BE49-F238E27FC236}">
                <a16:creationId xmlns:a16="http://schemas.microsoft.com/office/drawing/2014/main" id="{D903F30D-D181-4CF3-9699-3DC176D22018}"/>
              </a:ext>
            </a:extLst>
          </p:cNvPr>
          <p:cNvSpPr>
            <a:spLocks noChangeShapeType="1"/>
          </p:cNvSpPr>
          <p:nvPr/>
        </p:nvSpPr>
        <p:spPr bwMode="auto">
          <a:xfrm>
            <a:off x="5943600" y="6553200"/>
            <a:ext cx="1371600" cy="0"/>
          </a:xfrm>
          <a:prstGeom prst="line">
            <a:avLst/>
          </a:prstGeom>
          <a:noFill/>
          <a:ln w="25400">
            <a:solidFill>
              <a:schemeClr val="hlink"/>
            </a:solidFill>
            <a:prstDash val="dash"/>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1514" name="Text Box 9">
            <a:extLst>
              <a:ext uri="{FF2B5EF4-FFF2-40B4-BE49-F238E27FC236}">
                <a16:creationId xmlns:a16="http://schemas.microsoft.com/office/drawing/2014/main" id="{EC01935A-F741-4C40-9908-0B7AE569F0D6}"/>
              </a:ext>
            </a:extLst>
          </p:cNvPr>
          <p:cNvSpPr txBox="1">
            <a:spLocks noChangeArrowheads="1"/>
          </p:cNvSpPr>
          <p:nvPr/>
        </p:nvSpPr>
        <p:spPr bwMode="auto">
          <a:xfrm>
            <a:off x="7086600" y="6019800"/>
            <a:ext cx="16002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b="1"/>
              <a:t>Involvement</a:t>
            </a:r>
          </a:p>
          <a:p>
            <a:pPr>
              <a:spcBef>
                <a:spcPct val="50000"/>
              </a:spcBef>
            </a:pPr>
            <a:r>
              <a:rPr lang="en-US" altLang="en-US" sz="1400" b="1"/>
              <a:t>Influence</a:t>
            </a:r>
          </a:p>
        </p:txBody>
      </p:sp>
      <p:sp>
        <p:nvSpPr>
          <p:cNvPr id="21515" name="Text Box 10">
            <a:extLst>
              <a:ext uri="{FF2B5EF4-FFF2-40B4-BE49-F238E27FC236}">
                <a16:creationId xmlns:a16="http://schemas.microsoft.com/office/drawing/2014/main" id="{E9A9E36A-6EB8-4617-A174-5E90E68F3677}"/>
              </a:ext>
            </a:extLst>
          </p:cNvPr>
          <p:cNvSpPr txBox="1">
            <a:spLocks noChangeArrowheads="1"/>
          </p:cNvSpPr>
          <p:nvPr/>
        </p:nvSpPr>
        <p:spPr bwMode="auto">
          <a:xfrm>
            <a:off x="7010400" y="5486400"/>
            <a:ext cx="1600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a:t>Project Lifecycle</a:t>
            </a:r>
          </a:p>
        </p:txBody>
      </p:sp>
      <p:sp>
        <p:nvSpPr>
          <p:cNvPr id="21516" name="Line 11">
            <a:extLst>
              <a:ext uri="{FF2B5EF4-FFF2-40B4-BE49-F238E27FC236}">
                <a16:creationId xmlns:a16="http://schemas.microsoft.com/office/drawing/2014/main" id="{6AA8593B-F911-4C18-9425-406B90B0516A}"/>
              </a:ext>
            </a:extLst>
          </p:cNvPr>
          <p:cNvSpPr>
            <a:spLocks noChangeShapeType="1"/>
          </p:cNvSpPr>
          <p:nvPr/>
        </p:nvSpPr>
        <p:spPr bwMode="auto">
          <a:xfrm>
            <a:off x="6553200" y="5638800"/>
            <a:ext cx="60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1517" name="Line 12">
            <a:extLst>
              <a:ext uri="{FF2B5EF4-FFF2-40B4-BE49-F238E27FC236}">
                <a16:creationId xmlns:a16="http://schemas.microsoft.com/office/drawing/2014/main" id="{2A0879D4-E6A9-43CF-9669-93DFB03C6471}"/>
              </a:ext>
            </a:extLst>
          </p:cNvPr>
          <p:cNvSpPr>
            <a:spLocks noChangeShapeType="1"/>
          </p:cNvSpPr>
          <p:nvPr/>
        </p:nvSpPr>
        <p:spPr bwMode="auto">
          <a:xfrm>
            <a:off x="8458200" y="5638800"/>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4" name="Text Box 13">
            <a:extLst>
              <a:ext uri="{FF2B5EF4-FFF2-40B4-BE49-F238E27FC236}">
                <a16:creationId xmlns:a16="http://schemas.microsoft.com/office/drawing/2014/main" id="{36821E89-2554-4B75-8741-F188383D0AEE}"/>
              </a:ext>
            </a:extLst>
          </p:cNvPr>
          <p:cNvSpPr txBox="1">
            <a:spLocks noChangeArrowheads="1"/>
          </p:cNvSpPr>
          <p:nvPr/>
        </p:nvSpPr>
        <p:spPr bwMode="auto">
          <a:xfrm>
            <a:off x="8763001" y="5486400"/>
            <a:ext cx="676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a:t>(Time)</a:t>
            </a:r>
          </a:p>
        </p:txBody>
      </p:sp>
      <p:sp>
        <p:nvSpPr>
          <p:cNvPr id="23566" name="Text Box 14">
            <a:extLst>
              <a:ext uri="{FF2B5EF4-FFF2-40B4-BE49-F238E27FC236}">
                <a16:creationId xmlns:a16="http://schemas.microsoft.com/office/drawing/2014/main" id="{D4ADBA2A-6725-4355-A57F-7783CF273603}"/>
              </a:ext>
            </a:extLst>
          </p:cNvPr>
          <p:cNvSpPr txBox="1">
            <a:spLocks noChangeArrowheads="1"/>
          </p:cNvSpPr>
          <p:nvPr/>
        </p:nvSpPr>
        <p:spPr bwMode="auto">
          <a:xfrm rot="16200000">
            <a:off x="4370388" y="3673476"/>
            <a:ext cx="1774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a:t>Probability of Success</a:t>
            </a:r>
          </a:p>
        </p:txBody>
      </p:sp>
      <p:sp>
        <p:nvSpPr>
          <p:cNvPr id="5" name="Date Placeholder 4">
            <a:extLst>
              <a:ext uri="{FF2B5EF4-FFF2-40B4-BE49-F238E27FC236}">
                <a16:creationId xmlns:a16="http://schemas.microsoft.com/office/drawing/2014/main" id="{2C30301D-F4ED-4786-8D16-BD6DC9F9D914}"/>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15A10ED6-70D5-4E05-BCB1-F99D1D0654A6}"/>
              </a:ext>
            </a:extLst>
          </p:cNvPr>
          <p:cNvSpPr>
            <a:spLocks noGrp="1"/>
          </p:cNvSpPr>
          <p:nvPr>
            <p:ph type="sldNum" sz="quarter" idx="12"/>
          </p:nvPr>
        </p:nvSpPr>
        <p:spPr/>
        <p:txBody>
          <a:bodyPr/>
          <a:lstStyle/>
          <a:p>
            <a:fld id="{71B7BAC7-FE87-40F6-AA24-4F4685D1B022}" type="slidenum">
              <a:rPr lang="en-US" smtClean="0"/>
              <a:t>13</a:t>
            </a:fld>
            <a:endParaRPr lang="en-US" dirty="0"/>
          </a:p>
        </p:txBody>
      </p:sp>
    </p:spTree>
    <p:extLst>
      <p:ext uri="{BB962C8B-B14F-4D97-AF65-F5344CB8AC3E}">
        <p14:creationId xmlns:p14="http://schemas.microsoft.com/office/powerpoint/2010/main" val="91859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23558"/>
                                        </p:tgtEl>
                                        <p:attrNameLst>
                                          <p:attrName>style.visibility</p:attrName>
                                        </p:attrNameLst>
                                      </p:cBhvr>
                                      <p:to>
                                        <p:strVal val="visible"/>
                                      </p:to>
                                    </p:set>
                                    <p:anim calcmode="lin" valueType="num">
                                      <p:cBhvr>
                                        <p:cTn id="12" dur="500" fill="hold"/>
                                        <p:tgtEl>
                                          <p:spTgt spid="23558"/>
                                        </p:tgtEl>
                                        <p:attrNameLst>
                                          <p:attrName>ppt_w</p:attrName>
                                        </p:attrNameLst>
                                      </p:cBhvr>
                                      <p:tavLst>
                                        <p:tav tm="0">
                                          <p:val>
                                            <p:fltVal val="0"/>
                                          </p:val>
                                        </p:tav>
                                        <p:tav tm="100000">
                                          <p:val>
                                            <p:strVal val="#ppt_w"/>
                                          </p:val>
                                        </p:tav>
                                      </p:tavLst>
                                    </p:anim>
                                    <p:anim calcmode="lin" valueType="num">
                                      <p:cBhvr>
                                        <p:cTn id="13" dur="500" fill="hold"/>
                                        <p:tgtEl>
                                          <p:spTgt spid="23558"/>
                                        </p:tgtEl>
                                        <p:attrNameLst>
                                          <p:attrName>ppt_h</p:attrName>
                                        </p:attrNameLst>
                                      </p:cBhvr>
                                      <p:tavLst>
                                        <p:tav tm="0">
                                          <p:val>
                                            <p:strVal val="#ppt_h"/>
                                          </p:val>
                                        </p:tav>
                                        <p:tav tm="100000">
                                          <p:val>
                                            <p:strVal val="#ppt_h"/>
                                          </p:val>
                                        </p:tav>
                                      </p:tavLst>
                                    </p:anim>
                                  </p:childTnLst>
                                </p:cTn>
                              </p:par>
                              <p:par>
                                <p:cTn id="14" presetID="53"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0" fill="hold" grpId="0" nodeType="withEffect">
                                  <p:stCondLst>
                                    <p:cond delay="0"/>
                                  </p:stCondLst>
                                  <p:childTnLst>
                                    <p:set>
                                      <p:cBhvr>
                                        <p:cTn id="20" dur="1" fill="hold">
                                          <p:stCondLst>
                                            <p:cond delay="0"/>
                                          </p:stCondLst>
                                        </p:cTn>
                                        <p:tgtEl>
                                          <p:spTgt spid="23566"/>
                                        </p:tgtEl>
                                        <p:attrNameLst>
                                          <p:attrName>style.visibility</p:attrName>
                                        </p:attrNameLst>
                                      </p:cBhvr>
                                      <p:to>
                                        <p:strVal val="visible"/>
                                      </p:to>
                                    </p:set>
                                    <p:anim calcmode="lin" valueType="num">
                                      <p:cBhvr>
                                        <p:cTn id="21" dur="500" fill="hold"/>
                                        <p:tgtEl>
                                          <p:spTgt spid="23566"/>
                                        </p:tgtEl>
                                        <p:attrNameLst>
                                          <p:attrName>ppt_w</p:attrName>
                                        </p:attrNameLst>
                                      </p:cBhvr>
                                      <p:tavLst>
                                        <p:tav tm="0">
                                          <p:val>
                                            <p:fltVal val="0"/>
                                          </p:val>
                                        </p:tav>
                                        <p:tav tm="100000">
                                          <p:val>
                                            <p:strVal val="#ppt_w"/>
                                          </p:val>
                                        </p:tav>
                                      </p:tavLst>
                                    </p:anim>
                                    <p:anim calcmode="lin" valueType="num">
                                      <p:cBhvr>
                                        <p:cTn id="22" dur="500" fill="hold"/>
                                        <p:tgtEl>
                                          <p:spTgt spid="23566"/>
                                        </p:tgtEl>
                                        <p:attrNameLst>
                                          <p:attrName>ppt_h</p:attrName>
                                        </p:attrNameLst>
                                      </p:cBhvr>
                                      <p:tavLst>
                                        <p:tav tm="0">
                                          <p:val>
                                            <p:fltVal val="0"/>
                                          </p:val>
                                        </p:tav>
                                        <p:tav tm="100000">
                                          <p:val>
                                            <p:strVal val="#ppt_h"/>
                                          </p:val>
                                        </p:tav>
                                      </p:tavLst>
                                    </p:anim>
                                    <p:animEffect transition="in" filter="fade">
                                      <p:cBhvr>
                                        <p:cTn id="23" dur="500"/>
                                        <p:tgtEl>
                                          <p:spTgt spid="2356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1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strVal val="#ppt_h"/>
                                          </p:val>
                                        </p:tav>
                                        <p:tav tm="100000">
                                          <p:val>
                                            <p:strVal val="#ppt_h"/>
                                          </p:val>
                                        </p:tav>
                                      </p:tavLst>
                                    </p:anim>
                                  </p:childTnLst>
                                </p:cTn>
                              </p:par>
                            </p:childTnLst>
                          </p:cTn>
                        </p:par>
                        <p:par>
                          <p:cTn id="30" fill="hold" nodeType="afterGroup">
                            <p:stCondLst>
                              <p:cond delay="500"/>
                            </p:stCondLst>
                            <p:childTnLst>
                              <p:par>
                                <p:cTn id="31" presetID="9" presetClass="entr" presetSubtype="0" fill="hold" grpId="0" nodeType="afterEffect">
                                  <p:stCondLst>
                                    <p:cond delay="500"/>
                                  </p:stCondLst>
                                  <p:childTnLst>
                                    <p:set>
                                      <p:cBhvr>
                                        <p:cTn id="32" dur="1" fill="hold">
                                          <p:stCondLst>
                                            <p:cond delay="0"/>
                                          </p:stCondLst>
                                        </p:cTn>
                                        <p:tgtEl>
                                          <p:spTgt spid="2">
                                            <p:txEl>
                                              <p:pRg st="1" end="1"/>
                                            </p:txEl>
                                          </p:spTgt>
                                        </p:tgtEl>
                                        <p:attrNameLst>
                                          <p:attrName>style.visibility</p:attrName>
                                        </p:attrNameLst>
                                      </p:cBhvr>
                                      <p:to>
                                        <p:strVal val="visible"/>
                                      </p:to>
                                    </p:set>
                                    <p:animEffect transition="in" filter="dissolve">
                                      <p:cBhvr>
                                        <p:cTn id="33"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235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4">
            <a:extLst>
              <a:ext uri="{FF2B5EF4-FFF2-40B4-BE49-F238E27FC236}">
                <a16:creationId xmlns:a16="http://schemas.microsoft.com/office/drawing/2014/main" id="{CA3B4BCE-5F9D-43B9-A063-A0F3A4D42CE7}"/>
              </a:ext>
            </a:extLst>
          </p:cNvPr>
          <p:cNvSpPr>
            <a:spLocks noGrp="1" noChangeArrowheads="1"/>
          </p:cNvSpPr>
          <p:nvPr>
            <p:ph type="ctrTitle"/>
          </p:nvPr>
        </p:nvSpPr>
        <p:spPr>
          <a:xfrm>
            <a:off x="2133600" y="2590801"/>
            <a:ext cx="4572000" cy="1470025"/>
          </a:xfrm>
        </p:spPr>
        <p:txBody>
          <a:bodyPr wrap="square" anchor="ctr" lIns="36576" rIns="36576" tIns="18288" bIns="18288">
            <a:normAutofit/>
          </a:bodyPr>
          <a:lstStyle/>
          <a:p>
            <a:r>
              <a:rPr lang="en-US" altLang="en-US"/>
              <a:t>EFFECTIVE</a:t>
            </a:r>
            <a:br>
              <a:rPr lang="en-US" altLang="en-US"/>
            </a:br>
            <a:r>
              <a:rPr lang="en-US" altLang="en-US"/>
              <a:t>PROCESS MANAGEMENT</a:t>
            </a:r>
            <a:br>
              <a:rPr lang="en-US" altLang="en-US"/>
            </a:br>
            <a:r>
              <a:rPr lang="en-US" altLang="en-US"/>
              <a:t>IS CRITICAL</a:t>
            </a:r>
          </a:p>
        </p:txBody>
      </p:sp>
      <p:pic>
        <p:nvPicPr>
          <p:cNvPr id="23556" name="Picture 2" descr="C:\Users\rscudder\AppData\Local\Microsoft\Windows\Temporary Internet Files\Content.IE5\N499YD5Y\MCj01993980000[1].wmf">
            <a:extLst>
              <a:ext uri="{FF2B5EF4-FFF2-40B4-BE49-F238E27FC236}">
                <a16:creationId xmlns:a16="http://schemas.microsoft.com/office/drawing/2014/main" id="{9E2D790B-7F2C-4EB4-975A-71C37B7A10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2286001"/>
            <a:ext cx="2674938"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F96FC914-5A4C-4CA2-82EC-9E028F6F9B92}"/>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89E66B1-FA38-4649-9BDF-8CEA5A02778A}"/>
              </a:ext>
            </a:extLst>
          </p:cNvPr>
          <p:cNvSpPr>
            <a:spLocks noGrp="1"/>
          </p:cNvSpPr>
          <p:nvPr>
            <p:ph type="sldNum" sz="quarter" idx="12"/>
          </p:nvPr>
        </p:nvSpPr>
        <p:spPr/>
        <p:txBody>
          <a:bodyPr/>
          <a:lstStyle/>
          <a:p>
            <a:fld id="{71B7BAC7-FE87-40F6-AA24-4F4685D1B022}" type="slidenum">
              <a:rPr lang="en-US" smtClean="0"/>
              <a:t>14</a:t>
            </a:fld>
            <a:endParaRPr lang="en-US" dirty="0"/>
          </a:p>
        </p:txBody>
      </p:sp>
    </p:spTree>
    <p:extLst>
      <p:ext uri="{BB962C8B-B14F-4D97-AF65-F5344CB8AC3E}">
        <p14:creationId xmlns:p14="http://schemas.microsoft.com/office/powerpoint/2010/main" val="408909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a:extLst>
              <a:ext uri="{FF2B5EF4-FFF2-40B4-BE49-F238E27FC236}">
                <a16:creationId xmlns:a16="http://schemas.microsoft.com/office/drawing/2014/main" id="{A7A65130-D942-4C40-BFDE-241D7BBF8EA9}"/>
              </a:ext>
            </a:extLst>
          </p:cNvPr>
          <p:cNvSpPr>
            <a:spLocks noChangeArrowheads="1"/>
          </p:cNvSpPr>
          <p:nvPr/>
        </p:nvSpPr>
        <p:spPr bwMode="auto">
          <a:xfrm>
            <a:off x="2586038" y="457200"/>
            <a:ext cx="716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24580" name="Rectangle 3">
            <a:extLst>
              <a:ext uri="{FF2B5EF4-FFF2-40B4-BE49-F238E27FC236}">
                <a16:creationId xmlns:a16="http://schemas.microsoft.com/office/drawing/2014/main" id="{0E6B72FE-BD6E-41FB-81A8-D1CE2ED4095A}"/>
              </a:ext>
            </a:extLst>
          </p:cNvPr>
          <p:cNvSpPr>
            <a:spLocks noChangeArrowheads="1"/>
          </p:cNvSpPr>
          <p:nvPr/>
        </p:nvSpPr>
        <p:spPr bwMode="auto">
          <a:xfrm>
            <a:off x="2547938" y="1885950"/>
            <a:ext cx="7162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24581" name="Rectangle 4">
            <a:extLst>
              <a:ext uri="{FF2B5EF4-FFF2-40B4-BE49-F238E27FC236}">
                <a16:creationId xmlns:a16="http://schemas.microsoft.com/office/drawing/2014/main" id="{7CDAE428-7D2A-49E5-A290-F90B066D5CC5}"/>
              </a:ext>
            </a:extLst>
          </p:cNvPr>
          <p:cNvSpPr>
            <a:spLocks noChangeArrowheads="1"/>
          </p:cNvSpPr>
          <p:nvPr/>
        </p:nvSpPr>
        <p:spPr bwMode="auto">
          <a:xfrm>
            <a:off x="1862138" y="209550"/>
            <a:ext cx="17055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marL="285750" indent="-285750"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a:spcBef>
                <a:spcPct val="50000"/>
              </a:spcBef>
            </a:pPr>
            <a:r>
              <a:rPr lang="en-US" altLang="en-US" sz="1200" b="1">
                <a:sym typeface="Symbol" panose="05050102010706020507" pitchFamily="18" charset="2"/>
              </a:rPr>
              <a:t></a:t>
            </a:r>
            <a:r>
              <a:rPr lang="en-US" altLang="en-US" sz="800" b="1">
                <a:latin typeface="Courier New" panose="02070309020205020404" pitchFamily="49" charset="0"/>
              </a:rPr>
              <a:t>  2001  Edward G. Lewis</a:t>
            </a:r>
          </a:p>
        </p:txBody>
      </p:sp>
      <p:grpSp>
        <p:nvGrpSpPr>
          <p:cNvPr id="24582" name="Group 5">
            <a:extLst>
              <a:ext uri="{FF2B5EF4-FFF2-40B4-BE49-F238E27FC236}">
                <a16:creationId xmlns:a16="http://schemas.microsoft.com/office/drawing/2014/main" id="{7CCA3E89-810B-4C89-B900-DC7228F9BCE3}"/>
              </a:ext>
            </a:extLst>
          </p:cNvPr>
          <p:cNvGrpSpPr>
            <a:grpSpLocks/>
          </p:cNvGrpSpPr>
          <p:nvPr/>
        </p:nvGrpSpPr>
        <p:grpSpPr bwMode="auto">
          <a:xfrm>
            <a:off x="2014538" y="3638551"/>
            <a:ext cx="7937500" cy="1414463"/>
            <a:chOff x="480" y="2522"/>
            <a:chExt cx="5000" cy="891"/>
          </a:xfrm>
        </p:grpSpPr>
        <p:pic>
          <p:nvPicPr>
            <p:cNvPr id="24593" name="Picture 6">
              <a:extLst>
                <a:ext uri="{FF2B5EF4-FFF2-40B4-BE49-F238E27FC236}">
                  <a16:creationId xmlns:a16="http://schemas.microsoft.com/office/drawing/2014/main" id="{7733AC1C-BC5E-4EF9-AE00-60C96C558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2547"/>
              <a:ext cx="685"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pic>
          <p:nvPicPr>
            <p:cNvPr id="24594" name="Picture 7">
              <a:extLst>
                <a:ext uri="{FF2B5EF4-FFF2-40B4-BE49-F238E27FC236}">
                  <a16:creationId xmlns:a16="http://schemas.microsoft.com/office/drawing/2014/main" id="{A522CCE9-6ABC-40E2-86E9-BC6DB92551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 y="2684"/>
              <a:ext cx="691"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pic>
          <p:nvPicPr>
            <p:cNvPr id="24595" name="Picture 8">
              <a:extLst>
                <a:ext uri="{FF2B5EF4-FFF2-40B4-BE49-F238E27FC236}">
                  <a16:creationId xmlns:a16="http://schemas.microsoft.com/office/drawing/2014/main" id="{311769A6-7023-44EA-A69E-F9BAD3B955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 y="2575"/>
              <a:ext cx="864"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pic>
          <p:nvPicPr>
            <p:cNvPr id="24596" name="Picture 9">
              <a:extLst>
                <a:ext uri="{FF2B5EF4-FFF2-40B4-BE49-F238E27FC236}">
                  <a16:creationId xmlns:a16="http://schemas.microsoft.com/office/drawing/2014/main" id="{CC3C6B7F-8774-45D1-A331-61FFB9FD04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6" y="2527"/>
              <a:ext cx="651" cy="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pic>
          <p:nvPicPr>
            <p:cNvPr id="24597" name="Picture 10">
              <a:extLst>
                <a:ext uri="{FF2B5EF4-FFF2-40B4-BE49-F238E27FC236}">
                  <a16:creationId xmlns:a16="http://schemas.microsoft.com/office/drawing/2014/main" id="{3E540777-DE53-4252-A893-1CACF280C6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4" y="2586"/>
              <a:ext cx="743"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pic>
          <p:nvPicPr>
            <p:cNvPr id="24598" name="Picture 11">
              <a:extLst>
                <a:ext uri="{FF2B5EF4-FFF2-40B4-BE49-F238E27FC236}">
                  <a16:creationId xmlns:a16="http://schemas.microsoft.com/office/drawing/2014/main" id="{26B3E9A4-6EB6-4E9E-AB9A-21E18DEFE76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8" y="2522"/>
              <a:ext cx="656"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sp>
          <p:nvSpPr>
            <p:cNvPr id="24599" name="Text Box 12">
              <a:extLst>
                <a:ext uri="{FF2B5EF4-FFF2-40B4-BE49-F238E27FC236}">
                  <a16:creationId xmlns:a16="http://schemas.microsoft.com/office/drawing/2014/main" id="{5B156545-2BDF-44F1-B7A9-62C65FF8ED96}"/>
                </a:ext>
              </a:extLst>
            </p:cNvPr>
            <p:cNvSpPr txBox="1">
              <a:spLocks noChangeArrowheads="1"/>
            </p:cNvSpPr>
            <p:nvPr/>
          </p:nvSpPr>
          <p:spPr bwMode="auto">
            <a:xfrm>
              <a:off x="528" y="3216"/>
              <a:ext cx="4952"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nchor="ct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a:lnSpc>
                  <a:spcPct val="90000"/>
                </a:lnSpc>
              </a:pPr>
              <a:r>
                <a:rPr lang="en-US" altLang="en-US" sz="1600" b="1">
                  <a:solidFill>
                    <a:schemeClr val="tx2"/>
                  </a:solidFill>
                  <a:latin typeface="Arial" panose="020B0604020202020204" pitchFamily="34" charset="0"/>
                </a:rPr>
                <a:t>Supplier     Manufacturer  Distributor       Retailer        Retail Store       Consumer</a:t>
              </a:r>
            </a:p>
          </p:txBody>
        </p:sp>
      </p:grpSp>
      <p:sp>
        <p:nvSpPr>
          <p:cNvPr id="24583" name="Text Box 13">
            <a:extLst>
              <a:ext uri="{FF2B5EF4-FFF2-40B4-BE49-F238E27FC236}">
                <a16:creationId xmlns:a16="http://schemas.microsoft.com/office/drawing/2014/main" id="{690A93E6-7682-42C8-8EB3-FE73FC6405D3}"/>
              </a:ext>
            </a:extLst>
          </p:cNvPr>
          <p:cNvSpPr txBox="1">
            <a:spLocks noChangeArrowheads="1"/>
          </p:cNvSpPr>
          <p:nvPr/>
        </p:nvSpPr>
        <p:spPr bwMode="auto">
          <a:xfrm>
            <a:off x="3614738" y="2308226"/>
            <a:ext cx="4743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nchor="ct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pPr>
            <a:r>
              <a:rPr lang="en-US" altLang="en-US" sz="1800" b="1">
                <a:latin typeface="Arial" panose="020B0604020202020204" pitchFamily="34" charset="0"/>
              </a:rPr>
              <a:t>SYNCHRONIZED CONSUMER RESPONSE</a:t>
            </a:r>
          </a:p>
        </p:txBody>
      </p:sp>
      <p:sp>
        <p:nvSpPr>
          <p:cNvPr id="24584" name="Text Box 14">
            <a:extLst>
              <a:ext uri="{FF2B5EF4-FFF2-40B4-BE49-F238E27FC236}">
                <a16:creationId xmlns:a16="http://schemas.microsoft.com/office/drawing/2014/main" id="{D25775F5-424D-44EC-B29C-18A785A36DAD}"/>
              </a:ext>
            </a:extLst>
          </p:cNvPr>
          <p:cNvSpPr txBox="1">
            <a:spLocks noChangeArrowheads="1"/>
          </p:cNvSpPr>
          <p:nvPr/>
        </p:nvSpPr>
        <p:spPr bwMode="auto">
          <a:xfrm>
            <a:off x="2055931" y="2926285"/>
            <a:ext cx="7756289" cy="535531"/>
          </a:xfrm>
          <a:prstGeom prst="rect">
            <a:avLst/>
          </a:prstGeom>
          <a:solidFill>
            <a:srgbClr val="FFFF99"/>
          </a:solidFill>
          <a:ln w="50800">
            <a:solidFill>
              <a:srgbClr val="339966"/>
            </a:solidFill>
            <a:miter lim="800000"/>
            <a:headEnd/>
            <a:tailEnd/>
          </a:ln>
        </p:spPr>
        <p:txBody>
          <a:bodyPr wrap="none" anchor="ct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pPr>
            <a:r>
              <a:rPr lang="en-US" altLang="en-US" sz="1600" b="1">
                <a:latin typeface="Arial" panose="020B0604020202020204" pitchFamily="34" charset="0"/>
              </a:rPr>
              <a:t>Timely, Accurate &amp; Continuous Flow of Product/Service, Information &amp; Money</a:t>
            </a:r>
          </a:p>
          <a:p>
            <a:pPr>
              <a:lnSpc>
                <a:spcPct val="90000"/>
              </a:lnSpc>
            </a:pPr>
            <a:r>
              <a:rPr lang="en-US" altLang="en-US" sz="1600" b="1">
                <a:latin typeface="Arial" panose="020B0604020202020204" pitchFamily="34" charset="0"/>
              </a:rPr>
              <a:t>Planning &amp; Execution Processes</a:t>
            </a:r>
          </a:p>
        </p:txBody>
      </p:sp>
      <p:sp>
        <p:nvSpPr>
          <p:cNvPr id="24585" name="Text Box 15">
            <a:extLst>
              <a:ext uri="{FF2B5EF4-FFF2-40B4-BE49-F238E27FC236}">
                <a16:creationId xmlns:a16="http://schemas.microsoft.com/office/drawing/2014/main" id="{B47331E5-1CB4-4C14-9BC2-294E3BE05D5F}"/>
              </a:ext>
            </a:extLst>
          </p:cNvPr>
          <p:cNvSpPr txBox="1">
            <a:spLocks noChangeArrowheads="1"/>
          </p:cNvSpPr>
          <p:nvPr/>
        </p:nvSpPr>
        <p:spPr bwMode="auto">
          <a:xfrm>
            <a:off x="1938338" y="1581150"/>
            <a:ext cx="80645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a:lnSpc>
                <a:spcPct val="90000"/>
              </a:lnSpc>
            </a:pPr>
            <a:r>
              <a:rPr lang="en-US" altLang="en-US" b="1">
                <a:solidFill>
                  <a:srgbClr val="CC0000"/>
                </a:solidFill>
                <a:latin typeface="Arial" panose="020B0604020202020204" pitchFamily="34" charset="0"/>
              </a:rPr>
              <a:t>LINKING THE GLOBAL VIRTUAL ENTERPRISE</a:t>
            </a:r>
          </a:p>
        </p:txBody>
      </p:sp>
      <p:sp>
        <p:nvSpPr>
          <p:cNvPr id="24586" name="Freeform 16">
            <a:extLst>
              <a:ext uri="{FF2B5EF4-FFF2-40B4-BE49-F238E27FC236}">
                <a16:creationId xmlns:a16="http://schemas.microsoft.com/office/drawing/2014/main" id="{10A78FDA-2A66-456E-A6E6-211F39F41C24}"/>
              </a:ext>
            </a:extLst>
          </p:cNvPr>
          <p:cNvSpPr>
            <a:spLocks noChangeAspect="1"/>
          </p:cNvSpPr>
          <p:nvPr/>
        </p:nvSpPr>
        <p:spPr bwMode="auto">
          <a:xfrm rot="5400000">
            <a:off x="1680370" y="2601120"/>
            <a:ext cx="1160463" cy="1101725"/>
          </a:xfrm>
          <a:custGeom>
            <a:avLst/>
            <a:gdLst>
              <a:gd name="T0" fmla="*/ 2147483646 w 3661"/>
              <a:gd name="T1" fmla="*/ 2147483646 h 3476"/>
              <a:gd name="T2" fmla="*/ 2147483646 w 3661"/>
              <a:gd name="T3" fmla="*/ 2147483646 h 3476"/>
              <a:gd name="T4" fmla="*/ 2147483646 w 3661"/>
              <a:gd name="T5" fmla="*/ 2147483646 h 3476"/>
              <a:gd name="T6" fmla="*/ 2147483646 w 3661"/>
              <a:gd name="T7" fmla="*/ 2147483646 h 3476"/>
              <a:gd name="T8" fmla="*/ 2147483646 w 3661"/>
              <a:gd name="T9" fmla="*/ 2147483646 h 3476"/>
              <a:gd name="T10" fmla="*/ 2147483646 w 3661"/>
              <a:gd name="T11" fmla="*/ 2147483646 h 3476"/>
              <a:gd name="T12" fmla="*/ 2147483646 w 3661"/>
              <a:gd name="T13" fmla="*/ 2147483646 h 3476"/>
              <a:gd name="T14" fmla="*/ 2147483646 w 3661"/>
              <a:gd name="T15" fmla="*/ 2147483646 h 3476"/>
              <a:gd name="T16" fmla="*/ 2147483646 w 3661"/>
              <a:gd name="T17" fmla="*/ 2147483646 h 3476"/>
              <a:gd name="T18" fmla="*/ 2147483646 w 3661"/>
              <a:gd name="T19" fmla="*/ 2147483646 h 3476"/>
              <a:gd name="T20" fmla="*/ 2147483646 w 3661"/>
              <a:gd name="T21" fmla="*/ 2147483646 h 3476"/>
              <a:gd name="T22" fmla="*/ 2147483646 w 3661"/>
              <a:gd name="T23" fmla="*/ 2147483646 h 3476"/>
              <a:gd name="T24" fmla="*/ 2147483646 w 3661"/>
              <a:gd name="T25" fmla="*/ 2147483646 h 3476"/>
              <a:gd name="T26" fmla="*/ 2147483646 w 3661"/>
              <a:gd name="T27" fmla="*/ 2147483646 h 3476"/>
              <a:gd name="T28" fmla="*/ 2147483646 w 3661"/>
              <a:gd name="T29" fmla="*/ 2147483646 h 3476"/>
              <a:gd name="T30" fmla="*/ 2147483646 w 3661"/>
              <a:gd name="T31" fmla="*/ 2147483646 h 3476"/>
              <a:gd name="T32" fmla="*/ 2147483646 w 3661"/>
              <a:gd name="T33" fmla="*/ 2147483646 h 3476"/>
              <a:gd name="T34" fmla="*/ 2147483646 w 3661"/>
              <a:gd name="T35" fmla="*/ 2147483646 h 3476"/>
              <a:gd name="T36" fmla="*/ 2147483646 w 3661"/>
              <a:gd name="T37" fmla="*/ 2147483646 h 3476"/>
              <a:gd name="T38" fmla="*/ 2147483646 w 3661"/>
              <a:gd name="T39" fmla="*/ 2147483646 h 3476"/>
              <a:gd name="T40" fmla="*/ 2147483646 w 3661"/>
              <a:gd name="T41" fmla="*/ 2147483646 h 3476"/>
              <a:gd name="T42" fmla="*/ 0 w 3661"/>
              <a:gd name="T43" fmla="*/ 2147483646 h 3476"/>
              <a:gd name="T44" fmla="*/ 0 w 3661"/>
              <a:gd name="T45" fmla="*/ 0 h 3476"/>
              <a:gd name="T46" fmla="*/ 2147483646 w 3661"/>
              <a:gd name="T47" fmla="*/ 0 h 3476"/>
              <a:gd name="T48" fmla="*/ 2147483646 w 3661"/>
              <a:gd name="T49" fmla="*/ 2147483646 h 3476"/>
              <a:gd name="T50" fmla="*/ 2147483646 w 3661"/>
              <a:gd name="T51" fmla="*/ 2147483646 h 3476"/>
              <a:gd name="T52" fmla="*/ 2147483646 w 3661"/>
              <a:gd name="T53" fmla="*/ 2147483646 h 3476"/>
              <a:gd name="T54" fmla="*/ 2147483646 w 3661"/>
              <a:gd name="T55" fmla="*/ 2147483646 h 3476"/>
              <a:gd name="T56" fmla="*/ 2147483646 w 3661"/>
              <a:gd name="T57" fmla="*/ 2147483646 h 3476"/>
              <a:gd name="T58" fmla="*/ 2147483646 w 3661"/>
              <a:gd name="T59" fmla="*/ 2147483646 h 3476"/>
              <a:gd name="T60" fmla="*/ 2147483646 w 3661"/>
              <a:gd name="T61" fmla="*/ 2147483646 h 3476"/>
              <a:gd name="T62" fmla="*/ 2147483646 w 3661"/>
              <a:gd name="T63" fmla="*/ 2147483646 h 3476"/>
              <a:gd name="T64" fmla="*/ 2147483646 w 3661"/>
              <a:gd name="T65" fmla="*/ 2147483646 h 3476"/>
              <a:gd name="T66" fmla="*/ 2147483646 w 3661"/>
              <a:gd name="T67" fmla="*/ 2147483646 h 3476"/>
              <a:gd name="T68" fmla="*/ 2147483646 w 3661"/>
              <a:gd name="T69" fmla="*/ 2147483646 h 3476"/>
              <a:gd name="T70" fmla="*/ 2147483646 w 3661"/>
              <a:gd name="T71" fmla="*/ 2147483646 h 3476"/>
              <a:gd name="T72" fmla="*/ 2147483646 w 3661"/>
              <a:gd name="T73" fmla="*/ 2147483646 h 3476"/>
              <a:gd name="T74" fmla="*/ 2147483646 w 3661"/>
              <a:gd name="T75" fmla="*/ 2147483646 h 3476"/>
              <a:gd name="T76" fmla="*/ 2147483646 w 3661"/>
              <a:gd name="T77" fmla="*/ 2147483646 h 3476"/>
              <a:gd name="T78" fmla="*/ 2147483646 w 3661"/>
              <a:gd name="T79" fmla="*/ 2147483646 h 3476"/>
              <a:gd name="T80" fmla="*/ 2147483646 w 3661"/>
              <a:gd name="T81" fmla="*/ 2147483646 h 3476"/>
              <a:gd name="T82" fmla="*/ 2147483646 w 3661"/>
              <a:gd name="T83" fmla="*/ 2147483646 h 3476"/>
              <a:gd name="T84" fmla="*/ 2147483646 w 3661"/>
              <a:gd name="T85" fmla="*/ 2147483646 h 3476"/>
              <a:gd name="T86" fmla="*/ 2147483646 w 3661"/>
              <a:gd name="T87" fmla="*/ 2147483646 h 3476"/>
              <a:gd name="T88" fmla="*/ 2147483646 w 3661"/>
              <a:gd name="T89" fmla="*/ 2147483646 h 3476"/>
              <a:gd name="T90" fmla="*/ 2147483646 w 3661"/>
              <a:gd name="T91" fmla="*/ 2147483646 h 3476"/>
              <a:gd name="T92" fmla="*/ 2147483646 w 3661"/>
              <a:gd name="T93" fmla="*/ 2147483646 h 3476"/>
              <a:gd name="T94" fmla="*/ 2147483646 w 3661"/>
              <a:gd name="T95" fmla="*/ 2147483646 h 3476"/>
              <a:gd name="T96" fmla="*/ 2147483646 w 3661"/>
              <a:gd name="T97" fmla="*/ 2147483646 h 3476"/>
              <a:gd name="T98" fmla="*/ 2147483646 w 3661"/>
              <a:gd name="T99" fmla="*/ 2147483646 h 3476"/>
              <a:gd name="T100" fmla="*/ 2147483646 w 3661"/>
              <a:gd name="T101" fmla="*/ 2147483646 h 34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61"/>
              <a:gd name="T154" fmla="*/ 0 h 3476"/>
              <a:gd name="T155" fmla="*/ 3661 w 3661"/>
              <a:gd name="T156" fmla="*/ 3476 h 34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61" h="3476">
                <a:moveTo>
                  <a:pt x="1574" y="3240"/>
                </a:moveTo>
                <a:lnTo>
                  <a:pt x="1445" y="3229"/>
                </a:lnTo>
                <a:lnTo>
                  <a:pt x="1318" y="3208"/>
                </a:lnTo>
                <a:lnTo>
                  <a:pt x="1190" y="3174"/>
                </a:lnTo>
                <a:lnTo>
                  <a:pt x="1069" y="3134"/>
                </a:lnTo>
                <a:lnTo>
                  <a:pt x="953" y="3081"/>
                </a:lnTo>
                <a:lnTo>
                  <a:pt x="837" y="3022"/>
                </a:lnTo>
                <a:lnTo>
                  <a:pt x="725" y="2955"/>
                </a:lnTo>
                <a:lnTo>
                  <a:pt x="620" y="2879"/>
                </a:lnTo>
                <a:lnTo>
                  <a:pt x="523" y="2792"/>
                </a:lnTo>
                <a:lnTo>
                  <a:pt x="430" y="2697"/>
                </a:lnTo>
                <a:lnTo>
                  <a:pt x="352" y="2600"/>
                </a:lnTo>
                <a:lnTo>
                  <a:pt x="280" y="2493"/>
                </a:lnTo>
                <a:lnTo>
                  <a:pt x="208" y="2383"/>
                </a:lnTo>
                <a:lnTo>
                  <a:pt x="147" y="2260"/>
                </a:lnTo>
                <a:lnTo>
                  <a:pt x="103" y="2140"/>
                </a:lnTo>
                <a:lnTo>
                  <a:pt x="63" y="2014"/>
                </a:lnTo>
                <a:lnTo>
                  <a:pt x="31" y="1885"/>
                </a:lnTo>
                <a:lnTo>
                  <a:pt x="12" y="1760"/>
                </a:lnTo>
                <a:lnTo>
                  <a:pt x="4" y="1632"/>
                </a:lnTo>
                <a:lnTo>
                  <a:pt x="4" y="1587"/>
                </a:lnTo>
                <a:lnTo>
                  <a:pt x="0" y="1532"/>
                </a:lnTo>
                <a:lnTo>
                  <a:pt x="0" y="0"/>
                </a:lnTo>
                <a:lnTo>
                  <a:pt x="508" y="0"/>
                </a:lnTo>
                <a:lnTo>
                  <a:pt x="508" y="1532"/>
                </a:lnTo>
                <a:lnTo>
                  <a:pt x="512" y="1570"/>
                </a:lnTo>
                <a:lnTo>
                  <a:pt x="512" y="1572"/>
                </a:lnTo>
                <a:lnTo>
                  <a:pt x="517" y="1676"/>
                </a:lnTo>
                <a:lnTo>
                  <a:pt x="531" y="1786"/>
                </a:lnTo>
                <a:lnTo>
                  <a:pt x="557" y="1893"/>
                </a:lnTo>
                <a:lnTo>
                  <a:pt x="590" y="1994"/>
                </a:lnTo>
                <a:lnTo>
                  <a:pt x="637" y="2090"/>
                </a:lnTo>
                <a:lnTo>
                  <a:pt x="690" y="2187"/>
                </a:lnTo>
                <a:lnTo>
                  <a:pt x="753" y="2279"/>
                </a:lnTo>
                <a:lnTo>
                  <a:pt x="821" y="2360"/>
                </a:lnTo>
                <a:lnTo>
                  <a:pt x="903" y="2440"/>
                </a:lnTo>
                <a:lnTo>
                  <a:pt x="985" y="2505"/>
                </a:lnTo>
                <a:lnTo>
                  <a:pt x="1078" y="2566"/>
                </a:lnTo>
                <a:lnTo>
                  <a:pt x="1173" y="2615"/>
                </a:lnTo>
                <a:lnTo>
                  <a:pt x="1276" y="2659"/>
                </a:lnTo>
                <a:lnTo>
                  <a:pt x="1376" y="2691"/>
                </a:lnTo>
                <a:lnTo>
                  <a:pt x="1479" y="2714"/>
                </a:lnTo>
                <a:lnTo>
                  <a:pt x="1585" y="2725"/>
                </a:lnTo>
                <a:lnTo>
                  <a:pt x="1648" y="2731"/>
                </a:lnTo>
                <a:lnTo>
                  <a:pt x="2618" y="2731"/>
                </a:lnTo>
                <a:lnTo>
                  <a:pt x="2618" y="2505"/>
                </a:lnTo>
                <a:lnTo>
                  <a:pt x="3661" y="2980"/>
                </a:lnTo>
                <a:lnTo>
                  <a:pt x="2618" y="3476"/>
                </a:lnTo>
                <a:lnTo>
                  <a:pt x="2618" y="3244"/>
                </a:lnTo>
                <a:lnTo>
                  <a:pt x="1648" y="3244"/>
                </a:lnTo>
                <a:lnTo>
                  <a:pt x="1574" y="3240"/>
                </a:lnTo>
                <a:close/>
              </a:path>
            </a:pathLst>
          </a:custGeom>
          <a:solidFill>
            <a:srgbClr val="FF0000"/>
          </a:solidFill>
          <a:ln w="1651">
            <a:solidFill>
              <a:srgbClr val="000000"/>
            </a:solidFill>
            <a:round/>
            <a:headEnd/>
            <a:tailEnd/>
          </a:ln>
        </p:spPr>
        <p:txBody>
          <a:bodyPr/>
          <a:lstStyle/>
          <a:p>
            <a:endParaRPr lang="en-US"/>
          </a:p>
        </p:txBody>
      </p:sp>
      <p:sp>
        <p:nvSpPr>
          <p:cNvPr id="24587" name="Freeform 17">
            <a:extLst>
              <a:ext uri="{FF2B5EF4-FFF2-40B4-BE49-F238E27FC236}">
                <a16:creationId xmlns:a16="http://schemas.microsoft.com/office/drawing/2014/main" id="{94B005F0-7B79-4379-84B2-850902D56FEF}"/>
              </a:ext>
            </a:extLst>
          </p:cNvPr>
          <p:cNvSpPr>
            <a:spLocks noChangeAspect="1"/>
          </p:cNvSpPr>
          <p:nvPr/>
        </p:nvSpPr>
        <p:spPr bwMode="auto">
          <a:xfrm rot="10708286">
            <a:off x="8948738" y="2495551"/>
            <a:ext cx="1160462" cy="1101725"/>
          </a:xfrm>
          <a:custGeom>
            <a:avLst/>
            <a:gdLst>
              <a:gd name="T0" fmla="*/ 2147483646 w 3661"/>
              <a:gd name="T1" fmla="*/ 2147483646 h 3476"/>
              <a:gd name="T2" fmla="*/ 2147483646 w 3661"/>
              <a:gd name="T3" fmla="*/ 2147483646 h 3476"/>
              <a:gd name="T4" fmla="*/ 2147483646 w 3661"/>
              <a:gd name="T5" fmla="*/ 2147483646 h 3476"/>
              <a:gd name="T6" fmla="*/ 2147483646 w 3661"/>
              <a:gd name="T7" fmla="*/ 2147483646 h 3476"/>
              <a:gd name="T8" fmla="*/ 2147483646 w 3661"/>
              <a:gd name="T9" fmla="*/ 2147483646 h 3476"/>
              <a:gd name="T10" fmla="*/ 2147483646 w 3661"/>
              <a:gd name="T11" fmla="*/ 2147483646 h 3476"/>
              <a:gd name="T12" fmla="*/ 2147483646 w 3661"/>
              <a:gd name="T13" fmla="*/ 2147483646 h 3476"/>
              <a:gd name="T14" fmla="*/ 2147483646 w 3661"/>
              <a:gd name="T15" fmla="*/ 2147483646 h 3476"/>
              <a:gd name="T16" fmla="*/ 2147483646 w 3661"/>
              <a:gd name="T17" fmla="*/ 2147483646 h 3476"/>
              <a:gd name="T18" fmla="*/ 2147483646 w 3661"/>
              <a:gd name="T19" fmla="*/ 2147483646 h 3476"/>
              <a:gd name="T20" fmla="*/ 2147483646 w 3661"/>
              <a:gd name="T21" fmla="*/ 2147483646 h 3476"/>
              <a:gd name="T22" fmla="*/ 2147483646 w 3661"/>
              <a:gd name="T23" fmla="*/ 2147483646 h 3476"/>
              <a:gd name="T24" fmla="*/ 2147483646 w 3661"/>
              <a:gd name="T25" fmla="*/ 2147483646 h 3476"/>
              <a:gd name="T26" fmla="*/ 2147483646 w 3661"/>
              <a:gd name="T27" fmla="*/ 2147483646 h 3476"/>
              <a:gd name="T28" fmla="*/ 2147483646 w 3661"/>
              <a:gd name="T29" fmla="*/ 2147483646 h 3476"/>
              <a:gd name="T30" fmla="*/ 2147483646 w 3661"/>
              <a:gd name="T31" fmla="*/ 2147483646 h 3476"/>
              <a:gd name="T32" fmla="*/ 2147483646 w 3661"/>
              <a:gd name="T33" fmla="*/ 2147483646 h 3476"/>
              <a:gd name="T34" fmla="*/ 2147483646 w 3661"/>
              <a:gd name="T35" fmla="*/ 2147483646 h 3476"/>
              <a:gd name="T36" fmla="*/ 2147483646 w 3661"/>
              <a:gd name="T37" fmla="*/ 2147483646 h 3476"/>
              <a:gd name="T38" fmla="*/ 2147483646 w 3661"/>
              <a:gd name="T39" fmla="*/ 2147483646 h 3476"/>
              <a:gd name="T40" fmla="*/ 2147483646 w 3661"/>
              <a:gd name="T41" fmla="*/ 2147483646 h 3476"/>
              <a:gd name="T42" fmla="*/ 0 w 3661"/>
              <a:gd name="T43" fmla="*/ 2147483646 h 3476"/>
              <a:gd name="T44" fmla="*/ 0 w 3661"/>
              <a:gd name="T45" fmla="*/ 0 h 3476"/>
              <a:gd name="T46" fmla="*/ 2147483646 w 3661"/>
              <a:gd name="T47" fmla="*/ 0 h 3476"/>
              <a:gd name="T48" fmla="*/ 2147483646 w 3661"/>
              <a:gd name="T49" fmla="*/ 2147483646 h 3476"/>
              <a:gd name="T50" fmla="*/ 2147483646 w 3661"/>
              <a:gd name="T51" fmla="*/ 2147483646 h 3476"/>
              <a:gd name="T52" fmla="*/ 2147483646 w 3661"/>
              <a:gd name="T53" fmla="*/ 2147483646 h 3476"/>
              <a:gd name="T54" fmla="*/ 2147483646 w 3661"/>
              <a:gd name="T55" fmla="*/ 2147483646 h 3476"/>
              <a:gd name="T56" fmla="*/ 2147483646 w 3661"/>
              <a:gd name="T57" fmla="*/ 2147483646 h 3476"/>
              <a:gd name="T58" fmla="*/ 2147483646 w 3661"/>
              <a:gd name="T59" fmla="*/ 2147483646 h 3476"/>
              <a:gd name="T60" fmla="*/ 2147483646 w 3661"/>
              <a:gd name="T61" fmla="*/ 2147483646 h 3476"/>
              <a:gd name="T62" fmla="*/ 2147483646 w 3661"/>
              <a:gd name="T63" fmla="*/ 2147483646 h 3476"/>
              <a:gd name="T64" fmla="*/ 2147483646 w 3661"/>
              <a:gd name="T65" fmla="*/ 2147483646 h 3476"/>
              <a:gd name="T66" fmla="*/ 2147483646 w 3661"/>
              <a:gd name="T67" fmla="*/ 2147483646 h 3476"/>
              <a:gd name="T68" fmla="*/ 2147483646 w 3661"/>
              <a:gd name="T69" fmla="*/ 2147483646 h 3476"/>
              <a:gd name="T70" fmla="*/ 2147483646 w 3661"/>
              <a:gd name="T71" fmla="*/ 2147483646 h 3476"/>
              <a:gd name="T72" fmla="*/ 2147483646 w 3661"/>
              <a:gd name="T73" fmla="*/ 2147483646 h 3476"/>
              <a:gd name="T74" fmla="*/ 2147483646 w 3661"/>
              <a:gd name="T75" fmla="*/ 2147483646 h 3476"/>
              <a:gd name="T76" fmla="*/ 2147483646 w 3661"/>
              <a:gd name="T77" fmla="*/ 2147483646 h 3476"/>
              <a:gd name="T78" fmla="*/ 2147483646 w 3661"/>
              <a:gd name="T79" fmla="*/ 2147483646 h 3476"/>
              <a:gd name="T80" fmla="*/ 2147483646 w 3661"/>
              <a:gd name="T81" fmla="*/ 2147483646 h 3476"/>
              <a:gd name="T82" fmla="*/ 2147483646 w 3661"/>
              <a:gd name="T83" fmla="*/ 2147483646 h 3476"/>
              <a:gd name="T84" fmla="*/ 2147483646 w 3661"/>
              <a:gd name="T85" fmla="*/ 2147483646 h 3476"/>
              <a:gd name="T86" fmla="*/ 2147483646 w 3661"/>
              <a:gd name="T87" fmla="*/ 2147483646 h 3476"/>
              <a:gd name="T88" fmla="*/ 2147483646 w 3661"/>
              <a:gd name="T89" fmla="*/ 2147483646 h 3476"/>
              <a:gd name="T90" fmla="*/ 2147483646 w 3661"/>
              <a:gd name="T91" fmla="*/ 2147483646 h 3476"/>
              <a:gd name="T92" fmla="*/ 2147483646 w 3661"/>
              <a:gd name="T93" fmla="*/ 2147483646 h 3476"/>
              <a:gd name="T94" fmla="*/ 2147483646 w 3661"/>
              <a:gd name="T95" fmla="*/ 2147483646 h 3476"/>
              <a:gd name="T96" fmla="*/ 2147483646 w 3661"/>
              <a:gd name="T97" fmla="*/ 2147483646 h 3476"/>
              <a:gd name="T98" fmla="*/ 2147483646 w 3661"/>
              <a:gd name="T99" fmla="*/ 2147483646 h 3476"/>
              <a:gd name="T100" fmla="*/ 2147483646 w 3661"/>
              <a:gd name="T101" fmla="*/ 2147483646 h 34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61"/>
              <a:gd name="T154" fmla="*/ 0 h 3476"/>
              <a:gd name="T155" fmla="*/ 3661 w 3661"/>
              <a:gd name="T156" fmla="*/ 3476 h 34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61" h="3476">
                <a:moveTo>
                  <a:pt x="1574" y="3240"/>
                </a:moveTo>
                <a:lnTo>
                  <a:pt x="1445" y="3229"/>
                </a:lnTo>
                <a:lnTo>
                  <a:pt x="1318" y="3208"/>
                </a:lnTo>
                <a:lnTo>
                  <a:pt x="1190" y="3174"/>
                </a:lnTo>
                <a:lnTo>
                  <a:pt x="1069" y="3134"/>
                </a:lnTo>
                <a:lnTo>
                  <a:pt x="953" y="3081"/>
                </a:lnTo>
                <a:lnTo>
                  <a:pt x="837" y="3022"/>
                </a:lnTo>
                <a:lnTo>
                  <a:pt x="725" y="2955"/>
                </a:lnTo>
                <a:lnTo>
                  <a:pt x="620" y="2879"/>
                </a:lnTo>
                <a:lnTo>
                  <a:pt x="523" y="2792"/>
                </a:lnTo>
                <a:lnTo>
                  <a:pt x="430" y="2697"/>
                </a:lnTo>
                <a:lnTo>
                  <a:pt x="352" y="2600"/>
                </a:lnTo>
                <a:lnTo>
                  <a:pt x="280" y="2493"/>
                </a:lnTo>
                <a:lnTo>
                  <a:pt x="208" y="2383"/>
                </a:lnTo>
                <a:lnTo>
                  <a:pt x="147" y="2260"/>
                </a:lnTo>
                <a:lnTo>
                  <a:pt x="103" y="2140"/>
                </a:lnTo>
                <a:lnTo>
                  <a:pt x="63" y="2014"/>
                </a:lnTo>
                <a:lnTo>
                  <a:pt x="31" y="1885"/>
                </a:lnTo>
                <a:lnTo>
                  <a:pt x="12" y="1760"/>
                </a:lnTo>
                <a:lnTo>
                  <a:pt x="4" y="1632"/>
                </a:lnTo>
                <a:lnTo>
                  <a:pt x="4" y="1587"/>
                </a:lnTo>
                <a:lnTo>
                  <a:pt x="0" y="1532"/>
                </a:lnTo>
                <a:lnTo>
                  <a:pt x="0" y="0"/>
                </a:lnTo>
                <a:lnTo>
                  <a:pt x="508" y="0"/>
                </a:lnTo>
                <a:lnTo>
                  <a:pt x="508" y="1532"/>
                </a:lnTo>
                <a:lnTo>
                  <a:pt x="512" y="1570"/>
                </a:lnTo>
                <a:lnTo>
                  <a:pt x="512" y="1572"/>
                </a:lnTo>
                <a:lnTo>
                  <a:pt x="517" y="1676"/>
                </a:lnTo>
                <a:lnTo>
                  <a:pt x="531" y="1786"/>
                </a:lnTo>
                <a:lnTo>
                  <a:pt x="557" y="1893"/>
                </a:lnTo>
                <a:lnTo>
                  <a:pt x="590" y="1994"/>
                </a:lnTo>
                <a:lnTo>
                  <a:pt x="637" y="2090"/>
                </a:lnTo>
                <a:lnTo>
                  <a:pt x="690" y="2187"/>
                </a:lnTo>
                <a:lnTo>
                  <a:pt x="753" y="2279"/>
                </a:lnTo>
                <a:lnTo>
                  <a:pt x="821" y="2360"/>
                </a:lnTo>
                <a:lnTo>
                  <a:pt x="903" y="2440"/>
                </a:lnTo>
                <a:lnTo>
                  <a:pt x="985" y="2505"/>
                </a:lnTo>
                <a:lnTo>
                  <a:pt x="1078" y="2566"/>
                </a:lnTo>
                <a:lnTo>
                  <a:pt x="1173" y="2615"/>
                </a:lnTo>
                <a:lnTo>
                  <a:pt x="1276" y="2659"/>
                </a:lnTo>
                <a:lnTo>
                  <a:pt x="1376" y="2691"/>
                </a:lnTo>
                <a:lnTo>
                  <a:pt x="1479" y="2714"/>
                </a:lnTo>
                <a:lnTo>
                  <a:pt x="1585" y="2725"/>
                </a:lnTo>
                <a:lnTo>
                  <a:pt x="1648" y="2731"/>
                </a:lnTo>
                <a:lnTo>
                  <a:pt x="2618" y="2731"/>
                </a:lnTo>
                <a:lnTo>
                  <a:pt x="2618" y="2505"/>
                </a:lnTo>
                <a:lnTo>
                  <a:pt x="3661" y="2980"/>
                </a:lnTo>
                <a:lnTo>
                  <a:pt x="2618" y="3476"/>
                </a:lnTo>
                <a:lnTo>
                  <a:pt x="2618" y="3244"/>
                </a:lnTo>
                <a:lnTo>
                  <a:pt x="1648" y="3244"/>
                </a:lnTo>
                <a:lnTo>
                  <a:pt x="1574" y="3240"/>
                </a:lnTo>
                <a:close/>
              </a:path>
            </a:pathLst>
          </a:custGeom>
          <a:solidFill>
            <a:srgbClr val="FF0000"/>
          </a:solidFill>
          <a:ln w="1651">
            <a:solidFill>
              <a:srgbClr val="000000"/>
            </a:solidFill>
            <a:round/>
            <a:headEnd/>
            <a:tailEnd/>
          </a:ln>
        </p:spPr>
        <p:txBody>
          <a:bodyPr/>
          <a:lstStyle/>
          <a:p>
            <a:endParaRPr lang="en-US"/>
          </a:p>
        </p:txBody>
      </p:sp>
      <p:sp>
        <p:nvSpPr>
          <p:cNvPr id="24588" name="Text Box 18">
            <a:extLst>
              <a:ext uri="{FF2B5EF4-FFF2-40B4-BE49-F238E27FC236}">
                <a16:creationId xmlns:a16="http://schemas.microsoft.com/office/drawing/2014/main" id="{9F264489-532F-4102-A330-B8FB5E44D9E5}"/>
              </a:ext>
            </a:extLst>
          </p:cNvPr>
          <p:cNvSpPr txBox="1">
            <a:spLocks noChangeArrowheads="1"/>
          </p:cNvSpPr>
          <p:nvPr/>
        </p:nvSpPr>
        <p:spPr bwMode="auto">
          <a:xfrm>
            <a:off x="2471739" y="5111153"/>
            <a:ext cx="7119257" cy="313932"/>
          </a:xfrm>
          <a:prstGeom prst="rect">
            <a:avLst/>
          </a:prstGeom>
          <a:solidFill>
            <a:srgbClr val="CCFFCC"/>
          </a:solidFill>
          <a:ln w="50800">
            <a:solidFill>
              <a:srgbClr val="FF0000"/>
            </a:solidFill>
            <a:miter lim="800000"/>
            <a:headEnd/>
            <a:tailEnd/>
          </a:ln>
        </p:spPr>
        <p:txBody>
          <a:bodyPr wrap="none" anchor="ct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a:lnSpc>
                <a:spcPct val="90000"/>
              </a:lnSpc>
            </a:pPr>
            <a:r>
              <a:rPr lang="en-US" altLang="en-US" sz="1600" b="1">
                <a:solidFill>
                  <a:srgbClr val="710D20"/>
                </a:solidFill>
                <a:latin typeface="Arial" panose="020B0604020202020204" pitchFamily="34" charset="0"/>
              </a:rPr>
              <a:t>Supply Chain          Front &amp; Back Office Integration          Demand Chain</a:t>
            </a:r>
          </a:p>
        </p:txBody>
      </p:sp>
      <p:sp>
        <p:nvSpPr>
          <p:cNvPr id="24589" name="Text Box 19">
            <a:extLst>
              <a:ext uri="{FF2B5EF4-FFF2-40B4-BE49-F238E27FC236}">
                <a16:creationId xmlns:a16="http://schemas.microsoft.com/office/drawing/2014/main" id="{806D70CE-1B4B-4E75-9F66-00A0C4333D2B}"/>
              </a:ext>
            </a:extLst>
          </p:cNvPr>
          <p:cNvSpPr txBox="1">
            <a:spLocks noChangeArrowheads="1"/>
          </p:cNvSpPr>
          <p:nvPr/>
        </p:nvSpPr>
        <p:spPr bwMode="auto">
          <a:xfrm>
            <a:off x="2750640" y="5566104"/>
            <a:ext cx="6517682" cy="674031"/>
          </a:xfrm>
          <a:prstGeom prst="rect">
            <a:avLst/>
          </a:prstGeom>
          <a:solidFill>
            <a:srgbClr val="FFFF00"/>
          </a:solidFill>
          <a:ln w="50800">
            <a:solidFill>
              <a:srgbClr val="0000FF"/>
            </a:solidFill>
            <a:miter lim="800000"/>
            <a:headEnd/>
            <a:tailEnd/>
          </a:ln>
        </p:spPr>
        <p:txBody>
          <a:bodyPr wrap="none" anchor="ct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pPr>
            <a:r>
              <a:rPr lang="en-US" altLang="en-US" sz="1400" b="1">
                <a:latin typeface="Arial" panose="020B0604020202020204" pitchFamily="34" charset="0"/>
              </a:rPr>
              <a:t>DIRECT LINKAGE OF YOUR PRODUCT/SERVICE-DELIVERY PROCESSES </a:t>
            </a:r>
          </a:p>
          <a:p>
            <a:pPr>
              <a:lnSpc>
                <a:spcPct val="90000"/>
              </a:lnSpc>
            </a:pPr>
            <a:r>
              <a:rPr lang="en-US" altLang="en-US" sz="1400" b="1">
                <a:latin typeface="Arial" panose="020B0604020202020204" pitchFamily="34" charset="0"/>
              </a:rPr>
              <a:t>TO THOSE OF YOUR CUSTOMERS &amp; THEIR CUSTOMERS, </a:t>
            </a:r>
          </a:p>
          <a:p>
            <a:pPr>
              <a:lnSpc>
                <a:spcPct val="90000"/>
              </a:lnSpc>
            </a:pPr>
            <a:r>
              <a:rPr lang="en-US" altLang="en-US" sz="1400" b="1">
                <a:latin typeface="Arial" panose="020B0604020202020204" pitchFamily="34" charset="0"/>
              </a:rPr>
              <a:t>AND THOSE OF YOUR SUPPLIERS &amp; THEIR SUPPLIERS</a:t>
            </a:r>
          </a:p>
        </p:txBody>
      </p:sp>
      <p:sp>
        <p:nvSpPr>
          <p:cNvPr id="24590" name="Freeform 20">
            <a:extLst>
              <a:ext uri="{FF2B5EF4-FFF2-40B4-BE49-F238E27FC236}">
                <a16:creationId xmlns:a16="http://schemas.microsoft.com/office/drawing/2014/main" id="{C9052209-958B-453A-927C-8414127CCFC8}"/>
              </a:ext>
            </a:extLst>
          </p:cNvPr>
          <p:cNvSpPr>
            <a:spLocks noChangeAspect="1"/>
          </p:cNvSpPr>
          <p:nvPr/>
        </p:nvSpPr>
        <p:spPr bwMode="auto">
          <a:xfrm>
            <a:off x="1785938" y="4899026"/>
            <a:ext cx="1160462" cy="1101725"/>
          </a:xfrm>
          <a:custGeom>
            <a:avLst/>
            <a:gdLst>
              <a:gd name="T0" fmla="*/ 2147483646 w 3661"/>
              <a:gd name="T1" fmla="*/ 2147483646 h 3476"/>
              <a:gd name="T2" fmla="*/ 2147483646 w 3661"/>
              <a:gd name="T3" fmla="*/ 2147483646 h 3476"/>
              <a:gd name="T4" fmla="*/ 2147483646 w 3661"/>
              <a:gd name="T5" fmla="*/ 2147483646 h 3476"/>
              <a:gd name="T6" fmla="*/ 2147483646 w 3661"/>
              <a:gd name="T7" fmla="*/ 2147483646 h 3476"/>
              <a:gd name="T8" fmla="*/ 2147483646 w 3661"/>
              <a:gd name="T9" fmla="*/ 2147483646 h 3476"/>
              <a:gd name="T10" fmla="*/ 2147483646 w 3661"/>
              <a:gd name="T11" fmla="*/ 2147483646 h 3476"/>
              <a:gd name="T12" fmla="*/ 2147483646 w 3661"/>
              <a:gd name="T13" fmla="*/ 2147483646 h 3476"/>
              <a:gd name="T14" fmla="*/ 2147483646 w 3661"/>
              <a:gd name="T15" fmla="*/ 2147483646 h 3476"/>
              <a:gd name="T16" fmla="*/ 2147483646 w 3661"/>
              <a:gd name="T17" fmla="*/ 2147483646 h 3476"/>
              <a:gd name="T18" fmla="*/ 2147483646 w 3661"/>
              <a:gd name="T19" fmla="*/ 2147483646 h 3476"/>
              <a:gd name="T20" fmla="*/ 2147483646 w 3661"/>
              <a:gd name="T21" fmla="*/ 2147483646 h 3476"/>
              <a:gd name="T22" fmla="*/ 2147483646 w 3661"/>
              <a:gd name="T23" fmla="*/ 2147483646 h 3476"/>
              <a:gd name="T24" fmla="*/ 2147483646 w 3661"/>
              <a:gd name="T25" fmla="*/ 2147483646 h 3476"/>
              <a:gd name="T26" fmla="*/ 2147483646 w 3661"/>
              <a:gd name="T27" fmla="*/ 2147483646 h 3476"/>
              <a:gd name="T28" fmla="*/ 2147483646 w 3661"/>
              <a:gd name="T29" fmla="*/ 2147483646 h 3476"/>
              <a:gd name="T30" fmla="*/ 2147483646 w 3661"/>
              <a:gd name="T31" fmla="*/ 2147483646 h 3476"/>
              <a:gd name="T32" fmla="*/ 2147483646 w 3661"/>
              <a:gd name="T33" fmla="*/ 2147483646 h 3476"/>
              <a:gd name="T34" fmla="*/ 2147483646 w 3661"/>
              <a:gd name="T35" fmla="*/ 2147483646 h 3476"/>
              <a:gd name="T36" fmla="*/ 2147483646 w 3661"/>
              <a:gd name="T37" fmla="*/ 2147483646 h 3476"/>
              <a:gd name="T38" fmla="*/ 2147483646 w 3661"/>
              <a:gd name="T39" fmla="*/ 2147483646 h 3476"/>
              <a:gd name="T40" fmla="*/ 2147483646 w 3661"/>
              <a:gd name="T41" fmla="*/ 2147483646 h 3476"/>
              <a:gd name="T42" fmla="*/ 0 w 3661"/>
              <a:gd name="T43" fmla="*/ 2147483646 h 3476"/>
              <a:gd name="T44" fmla="*/ 0 w 3661"/>
              <a:gd name="T45" fmla="*/ 0 h 3476"/>
              <a:gd name="T46" fmla="*/ 2147483646 w 3661"/>
              <a:gd name="T47" fmla="*/ 0 h 3476"/>
              <a:gd name="T48" fmla="*/ 2147483646 w 3661"/>
              <a:gd name="T49" fmla="*/ 2147483646 h 3476"/>
              <a:gd name="T50" fmla="*/ 2147483646 w 3661"/>
              <a:gd name="T51" fmla="*/ 2147483646 h 3476"/>
              <a:gd name="T52" fmla="*/ 2147483646 w 3661"/>
              <a:gd name="T53" fmla="*/ 2147483646 h 3476"/>
              <a:gd name="T54" fmla="*/ 2147483646 w 3661"/>
              <a:gd name="T55" fmla="*/ 2147483646 h 3476"/>
              <a:gd name="T56" fmla="*/ 2147483646 w 3661"/>
              <a:gd name="T57" fmla="*/ 2147483646 h 3476"/>
              <a:gd name="T58" fmla="*/ 2147483646 w 3661"/>
              <a:gd name="T59" fmla="*/ 2147483646 h 3476"/>
              <a:gd name="T60" fmla="*/ 2147483646 w 3661"/>
              <a:gd name="T61" fmla="*/ 2147483646 h 3476"/>
              <a:gd name="T62" fmla="*/ 2147483646 w 3661"/>
              <a:gd name="T63" fmla="*/ 2147483646 h 3476"/>
              <a:gd name="T64" fmla="*/ 2147483646 w 3661"/>
              <a:gd name="T65" fmla="*/ 2147483646 h 3476"/>
              <a:gd name="T66" fmla="*/ 2147483646 w 3661"/>
              <a:gd name="T67" fmla="*/ 2147483646 h 3476"/>
              <a:gd name="T68" fmla="*/ 2147483646 w 3661"/>
              <a:gd name="T69" fmla="*/ 2147483646 h 3476"/>
              <a:gd name="T70" fmla="*/ 2147483646 w 3661"/>
              <a:gd name="T71" fmla="*/ 2147483646 h 3476"/>
              <a:gd name="T72" fmla="*/ 2147483646 w 3661"/>
              <a:gd name="T73" fmla="*/ 2147483646 h 3476"/>
              <a:gd name="T74" fmla="*/ 2147483646 w 3661"/>
              <a:gd name="T75" fmla="*/ 2147483646 h 3476"/>
              <a:gd name="T76" fmla="*/ 2147483646 w 3661"/>
              <a:gd name="T77" fmla="*/ 2147483646 h 3476"/>
              <a:gd name="T78" fmla="*/ 2147483646 w 3661"/>
              <a:gd name="T79" fmla="*/ 2147483646 h 3476"/>
              <a:gd name="T80" fmla="*/ 2147483646 w 3661"/>
              <a:gd name="T81" fmla="*/ 2147483646 h 3476"/>
              <a:gd name="T82" fmla="*/ 2147483646 w 3661"/>
              <a:gd name="T83" fmla="*/ 2147483646 h 3476"/>
              <a:gd name="T84" fmla="*/ 2147483646 w 3661"/>
              <a:gd name="T85" fmla="*/ 2147483646 h 3476"/>
              <a:gd name="T86" fmla="*/ 2147483646 w 3661"/>
              <a:gd name="T87" fmla="*/ 2147483646 h 3476"/>
              <a:gd name="T88" fmla="*/ 2147483646 w 3661"/>
              <a:gd name="T89" fmla="*/ 2147483646 h 3476"/>
              <a:gd name="T90" fmla="*/ 2147483646 w 3661"/>
              <a:gd name="T91" fmla="*/ 2147483646 h 3476"/>
              <a:gd name="T92" fmla="*/ 2147483646 w 3661"/>
              <a:gd name="T93" fmla="*/ 2147483646 h 3476"/>
              <a:gd name="T94" fmla="*/ 2147483646 w 3661"/>
              <a:gd name="T95" fmla="*/ 2147483646 h 3476"/>
              <a:gd name="T96" fmla="*/ 2147483646 w 3661"/>
              <a:gd name="T97" fmla="*/ 2147483646 h 3476"/>
              <a:gd name="T98" fmla="*/ 2147483646 w 3661"/>
              <a:gd name="T99" fmla="*/ 2147483646 h 3476"/>
              <a:gd name="T100" fmla="*/ 2147483646 w 3661"/>
              <a:gd name="T101" fmla="*/ 2147483646 h 34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61"/>
              <a:gd name="T154" fmla="*/ 0 h 3476"/>
              <a:gd name="T155" fmla="*/ 3661 w 3661"/>
              <a:gd name="T156" fmla="*/ 3476 h 34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61" h="3476">
                <a:moveTo>
                  <a:pt x="1574" y="3240"/>
                </a:moveTo>
                <a:lnTo>
                  <a:pt x="1445" y="3229"/>
                </a:lnTo>
                <a:lnTo>
                  <a:pt x="1318" y="3208"/>
                </a:lnTo>
                <a:lnTo>
                  <a:pt x="1190" y="3174"/>
                </a:lnTo>
                <a:lnTo>
                  <a:pt x="1069" y="3134"/>
                </a:lnTo>
                <a:lnTo>
                  <a:pt x="953" y="3081"/>
                </a:lnTo>
                <a:lnTo>
                  <a:pt x="837" y="3022"/>
                </a:lnTo>
                <a:lnTo>
                  <a:pt x="725" y="2955"/>
                </a:lnTo>
                <a:lnTo>
                  <a:pt x="620" y="2879"/>
                </a:lnTo>
                <a:lnTo>
                  <a:pt x="523" y="2792"/>
                </a:lnTo>
                <a:lnTo>
                  <a:pt x="430" y="2697"/>
                </a:lnTo>
                <a:lnTo>
                  <a:pt x="352" y="2600"/>
                </a:lnTo>
                <a:lnTo>
                  <a:pt x="280" y="2493"/>
                </a:lnTo>
                <a:lnTo>
                  <a:pt x="208" y="2383"/>
                </a:lnTo>
                <a:lnTo>
                  <a:pt x="147" y="2260"/>
                </a:lnTo>
                <a:lnTo>
                  <a:pt x="103" y="2140"/>
                </a:lnTo>
                <a:lnTo>
                  <a:pt x="63" y="2014"/>
                </a:lnTo>
                <a:lnTo>
                  <a:pt x="31" y="1885"/>
                </a:lnTo>
                <a:lnTo>
                  <a:pt x="12" y="1760"/>
                </a:lnTo>
                <a:lnTo>
                  <a:pt x="4" y="1632"/>
                </a:lnTo>
                <a:lnTo>
                  <a:pt x="4" y="1587"/>
                </a:lnTo>
                <a:lnTo>
                  <a:pt x="0" y="1532"/>
                </a:lnTo>
                <a:lnTo>
                  <a:pt x="0" y="0"/>
                </a:lnTo>
                <a:lnTo>
                  <a:pt x="508" y="0"/>
                </a:lnTo>
                <a:lnTo>
                  <a:pt x="508" y="1532"/>
                </a:lnTo>
                <a:lnTo>
                  <a:pt x="512" y="1570"/>
                </a:lnTo>
                <a:lnTo>
                  <a:pt x="512" y="1572"/>
                </a:lnTo>
                <a:lnTo>
                  <a:pt x="517" y="1676"/>
                </a:lnTo>
                <a:lnTo>
                  <a:pt x="531" y="1786"/>
                </a:lnTo>
                <a:lnTo>
                  <a:pt x="557" y="1893"/>
                </a:lnTo>
                <a:lnTo>
                  <a:pt x="590" y="1994"/>
                </a:lnTo>
                <a:lnTo>
                  <a:pt x="637" y="2090"/>
                </a:lnTo>
                <a:lnTo>
                  <a:pt x="690" y="2187"/>
                </a:lnTo>
                <a:lnTo>
                  <a:pt x="753" y="2279"/>
                </a:lnTo>
                <a:lnTo>
                  <a:pt x="821" y="2360"/>
                </a:lnTo>
                <a:lnTo>
                  <a:pt x="903" y="2440"/>
                </a:lnTo>
                <a:lnTo>
                  <a:pt x="985" y="2505"/>
                </a:lnTo>
                <a:lnTo>
                  <a:pt x="1078" y="2566"/>
                </a:lnTo>
                <a:lnTo>
                  <a:pt x="1173" y="2615"/>
                </a:lnTo>
                <a:lnTo>
                  <a:pt x="1276" y="2659"/>
                </a:lnTo>
                <a:lnTo>
                  <a:pt x="1376" y="2691"/>
                </a:lnTo>
                <a:lnTo>
                  <a:pt x="1479" y="2714"/>
                </a:lnTo>
                <a:lnTo>
                  <a:pt x="1585" y="2725"/>
                </a:lnTo>
                <a:lnTo>
                  <a:pt x="1648" y="2731"/>
                </a:lnTo>
                <a:lnTo>
                  <a:pt x="2618" y="2731"/>
                </a:lnTo>
                <a:lnTo>
                  <a:pt x="2618" y="2505"/>
                </a:lnTo>
                <a:lnTo>
                  <a:pt x="3661" y="2980"/>
                </a:lnTo>
                <a:lnTo>
                  <a:pt x="2618" y="3476"/>
                </a:lnTo>
                <a:lnTo>
                  <a:pt x="2618" y="3244"/>
                </a:lnTo>
                <a:lnTo>
                  <a:pt x="1648" y="3244"/>
                </a:lnTo>
                <a:lnTo>
                  <a:pt x="1574" y="3240"/>
                </a:lnTo>
                <a:close/>
              </a:path>
            </a:pathLst>
          </a:custGeom>
          <a:solidFill>
            <a:srgbClr val="FF0000"/>
          </a:solidFill>
          <a:ln w="1651">
            <a:solidFill>
              <a:srgbClr val="000000"/>
            </a:solidFill>
            <a:round/>
            <a:headEnd/>
            <a:tailEnd/>
          </a:ln>
        </p:spPr>
        <p:txBody>
          <a:bodyPr/>
          <a:lstStyle/>
          <a:p>
            <a:endParaRPr lang="en-US"/>
          </a:p>
        </p:txBody>
      </p:sp>
      <p:sp>
        <p:nvSpPr>
          <p:cNvPr id="24591" name="Freeform 21">
            <a:extLst>
              <a:ext uri="{FF2B5EF4-FFF2-40B4-BE49-F238E27FC236}">
                <a16:creationId xmlns:a16="http://schemas.microsoft.com/office/drawing/2014/main" id="{834498D1-F16D-48C2-AF63-54E725A18E6C}"/>
              </a:ext>
            </a:extLst>
          </p:cNvPr>
          <p:cNvSpPr>
            <a:spLocks noChangeAspect="1"/>
          </p:cNvSpPr>
          <p:nvPr/>
        </p:nvSpPr>
        <p:spPr bwMode="auto">
          <a:xfrm rot="16200000">
            <a:off x="9071770" y="4869657"/>
            <a:ext cx="1160462" cy="1101725"/>
          </a:xfrm>
          <a:custGeom>
            <a:avLst/>
            <a:gdLst>
              <a:gd name="T0" fmla="*/ 2147483646 w 3661"/>
              <a:gd name="T1" fmla="*/ 2147483646 h 3476"/>
              <a:gd name="T2" fmla="*/ 2147483646 w 3661"/>
              <a:gd name="T3" fmla="*/ 2147483646 h 3476"/>
              <a:gd name="T4" fmla="*/ 2147483646 w 3661"/>
              <a:gd name="T5" fmla="*/ 2147483646 h 3476"/>
              <a:gd name="T6" fmla="*/ 2147483646 w 3661"/>
              <a:gd name="T7" fmla="*/ 2147483646 h 3476"/>
              <a:gd name="T8" fmla="*/ 2147483646 w 3661"/>
              <a:gd name="T9" fmla="*/ 2147483646 h 3476"/>
              <a:gd name="T10" fmla="*/ 2147483646 w 3661"/>
              <a:gd name="T11" fmla="*/ 2147483646 h 3476"/>
              <a:gd name="T12" fmla="*/ 2147483646 w 3661"/>
              <a:gd name="T13" fmla="*/ 2147483646 h 3476"/>
              <a:gd name="T14" fmla="*/ 2147483646 w 3661"/>
              <a:gd name="T15" fmla="*/ 2147483646 h 3476"/>
              <a:gd name="T16" fmla="*/ 2147483646 w 3661"/>
              <a:gd name="T17" fmla="*/ 2147483646 h 3476"/>
              <a:gd name="T18" fmla="*/ 2147483646 w 3661"/>
              <a:gd name="T19" fmla="*/ 2147483646 h 3476"/>
              <a:gd name="T20" fmla="*/ 2147483646 w 3661"/>
              <a:gd name="T21" fmla="*/ 2147483646 h 3476"/>
              <a:gd name="T22" fmla="*/ 2147483646 w 3661"/>
              <a:gd name="T23" fmla="*/ 2147483646 h 3476"/>
              <a:gd name="T24" fmla="*/ 2147483646 w 3661"/>
              <a:gd name="T25" fmla="*/ 2147483646 h 3476"/>
              <a:gd name="T26" fmla="*/ 2147483646 w 3661"/>
              <a:gd name="T27" fmla="*/ 2147483646 h 3476"/>
              <a:gd name="T28" fmla="*/ 2147483646 w 3661"/>
              <a:gd name="T29" fmla="*/ 2147483646 h 3476"/>
              <a:gd name="T30" fmla="*/ 2147483646 w 3661"/>
              <a:gd name="T31" fmla="*/ 2147483646 h 3476"/>
              <a:gd name="T32" fmla="*/ 2147483646 w 3661"/>
              <a:gd name="T33" fmla="*/ 2147483646 h 3476"/>
              <a:gd name="T34" fmla="*/ 2147483646 w 3661"/>
              <a:gd name="T35" fmla="*/ 2147483646 h 3476"/>
              <a:gd name="T36" fmla="*/ 2147483646 w 3661"/>
              <a:gd name="T37" fmla="*/ 2147483646 h 3476"/>
              <a:gd name="T38" fmla="*/ 2147483646 w 3661"/>
              <a:gd name="T39" fmla="*/ 2147483646 h 3476"/>
              <a:gd name="T40" fmla="*/ 2147483646 w 3661"/>
              <a:gd name="T41" fmla="*/ 2147483646 h 3476"/>
              <a:gd name="T42" fmla="*/ 0 w 3661"/>
              <a:gd name="T43" fmla="*/ 2147483646 h 3476"/>
              <a:gd name="T44" fmla="*/ 0 w 3661"/>
              <a:gd name="T45" fmla="*/ 0 h 3476"/>
              <a:gd name="T46" fmla="*/ 2147483646 w 3661"/>
              <a:gd name="T47" fmla="*/ 0 h 3476"/>
              <a:gd name="T48" fmla="*/ 2147483646 w 3661"/>
              <a:gd name="T49" fmla="*/ 2147483646 h 3476"/>
              <a:gd name="T50" fmla="*/ 2147483646 w 3661"/>
              <a:gd name="T51" fmla="*/ 2147483646 h 3476"/>
              <a:gd name="T52" fmla="*/ 2147483646 w 3661"/>
              <a:gd name="T53" fmla="*/ 2147483646 h 3476"/>
              <a:gd name="T54" fmla="*/ 2147483646 w 3661"/>
              <a:gd name="T55" fmla="*/ 2147483646 h 3476"/>
              <a:gd name="T56" fmla="*/ 2147483646 w 3661"/>
              <a:gd name="T57" fmla="*/ 2147483646 h 3476"/>
              <a:gd name="T58" fmla="*/ 2147483646 w 3661"/>
              <a:gd name="T59" fmla="*/ 2147483646 h 3476"/>
              <a:gd name="T60" fmla="*/ 2147483646 w 3661"/>
              <a:gd name="T61" fmla="*/ 2147483646 h 3476"/>
              <a:gd name="T62" fmla="*/ 2147483646 w 3661"/>
              <a:gd name="T63" fmla="*/ 2147483646 h 3476"/>
              <a:gd name="T64" fmla="*/ 2147483646 w 3661"/>
              <a:gd name="T65" fmla="*/ 2147483646 h 3476"/>
              <a:gd name="T66" fmla="*/ 2147483646 w 3661"/>
              <a:gd name="T67" fmla="*/ 2147483646 h 3476"/>
              <a:gd name="T68" fmla="*/ 2147483646 w 3661"/>
              <a:gd name="T69" fmla="*/ 2147483646 h 3476"/>
              <a:gd name="T70" fmla="*/ 2147483646 w 3661"/>
              <a:gd name="T71" fmla="*/ 2147483646 h 3476"/>
              <a:gd name="T72" fmla="*/ 2147483646 w 3661"/>
              <a:gd name="T73" fmla="*/ 2147483646 h 3476"/>
              <a:gd name="T74" fmla="*/ 2147483646 w 3661"/>
              <a:gd name="T75" fmla="*/ 2147483646 h 3476"/>
              <a:gd name="T76" fmla="*/ 2147483646 w 3661"/>
              <a:gd name="T77" fmla="*/ 2147483646 h 3476"/>
              <a:gd name="T78" fmla="*/ 2147483646 w 3661"/>
              <a:gd name="T79" fmla="*/ 2147483646 h 3476"/>
              <a:gd name="T80" fmla="*/ 2147483646 w 3661"/>
              <a:gd name="T81" fmla="*/ 2147483646 h 3476"/>
              <a:gd name="T82" fmla="*/ 2147483646 w 3661"/>
              <a:gd name="T83" fmla="*/ 2147483646 h 3476"/>
              <a:gd name="T84" fmla="*/ 2147483646 w 3661"/>
              <a:gd name="T85" fmla="*/ 2147483646 h 3476"/>
              <a:gd name="T86" fmla="*/ 2147483646 w 3661"/>
              <a:gd name="T87" fmla="*/ 2147483646 h 3476"/>
              <a:gd name="T88" fmla="*/ 2147483646 w 3661"/>
              <a:gd name="T89" fmla="*/ 2147483646 h 3476"/>
              <a:gd name="T90" fmla="*/ 2147483646 w 3661"/>
              <a:gd name="T91" fmla="*/ 2147483646 h 3476"/>
              <a:gd name="T92" fmla="*/ 2147483646 w 3661"/>
              <a:gd name="T93" fmla="*/ 2147483646 h 3476"/>
              <a:gd name="T94" fmla="*/ 2147483646 w 3661"/>
              <a:gd name="T95" fmla="*/ 2147483646 h 3476"/>
              <a:gd name="T96" fmla="*/ 2147483646 w 3661"/>
              <a:gd name="T97" fmla="*/ 2147483646 h 3476"/>
              <a:gd name="T98" fmla="*/ 2147483646 w 3661"/>
              <a:gd name="T99" fmla="*/ 2147483646 h 3476"/>
              <a:gd name="T100" fmla="*/ 2147483646 w 3661"/>
              <a:gd name="T101" fmla="*/ 2147483646 h 34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61"/>
              <a:gd name="T154" fmla="*/ 0 h 3476"/>
              <a:gd name="T155" fmla="*/ 3661 w 3661"/>
              <a:gd name="T156" fmla="*/ 3476 h 347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61" h="3476">
                <a:moveTo>
                  <a:pt x="1574" y="3240"/>
                </a:moveTo>
                <a:lnTo>
                  <a:pt x="1445" y="3229"/>
                </a:lnTo>
                <a:lnTo>
                  <a:pt x="1318" y="3208"/>
                </a:lnTo>
                <a:lnTo>
                  <a:pt x="1190" y="3174"/>
                </a:lnTo>
                <a:lnTo>
                  <a:pt x="1069" y="3134"/>
                </a:lnTo>
                <a:lnTo>
                  <a:pt x="953" y="3081"/>
                </a:lnTo>
                <a:lnTo>
                  <a:pt x="837" y="3022"/>
                </a:lnTo>
                <a:lnTo>
                  <a:pt x="725" y="2955"/>
                </a:lnTo>
                <a:lnTo>
                  <a:pt x="620" y="2879"/>
                </a:lnTo>
                <a:lnTo>
                  <a:pt x="523" y="2792"/>
                </a:lnTo>
                <a:lnTo>
                  <a:pt x="430" y="2697"/>
                </a:lnTo>
                <a:lnTo>
                  <a:pt x="352" y="2600"/>
                </a:lnTo>
                <a:lnTo>
                  <a:pt x="280" y="2493"/>
                </a:lnTo>
                <a:lnTo>
                  <a:pt x="208" y="2383"/>
                </a:lnTo>
                <a:lnTo>
                  <a:pt x="147" y="2260"/>
                </a:lnTo>
                <a:lnTo>
                  <a:pt x="103" y="2140"/>
                </a:lnTo>
                <a:lnTo>
                  <a:pt x="63" y="2014"/>
                </a:lnTo>
                <a:lnTo>
                  <a:pt x="31" y="1885"/>
                </a:lnTo>
                <a:lnTo>
                  <a:pt x="12" y="1760"/>
                </a:lnTo>
                <a:lnTo>
                  <a:pt x="4" y="1632"/>
                </a:lnTo>
                <a:lnTo>
                  <a:pt x="4" y="1587"/>
                </a:lnTo>
                <a:lnTo>
                  <a:pt x="0" y="1532"/>
                </a:lnTo>
                <a:lnTo>
                  <a:pt x="0" y="0"/>
                </a:lnTo>
                <a:lnTo>
                  <a:pt x="508" y="0"/>
                </a:lnTo>
                <a:lnTo>
                  <a:pt x="508" y="1532"/>
                </a:lnTo>
                <a:lnTo>
                  <a:pt x="512" y="1570"/>
                </a:lnTo>
                <a:lnTo>
                  <a:pt x="512" y="1572"/>
                </a:lnTo>
                <a:lnTo>
                  <a:pt x="517" y="1676"/>
                </a:lnTo>
                <a:lnTo>
                  <a:pt x="531" y="1786"/>
                </a:lnTo>
                <a:lnTo>
                  <a:pt x="557" y="1893"/>
                </a:lnTo>
                <a:lnTo>
                  <a:pt x="590" y="1994"/>
                </a:lnTo>
                <a:lnTo>
                  <a:pt x="637" y="2090"/>
                </a:lnTo>
                <a:lnTo>
                  <a:pt x="690" y="2187"/>
                </a:lnTo>
                <a:lnTo>
                  <a:pt x="753" y="2279"/>
                </a:lnTo>
                <a:lnTo>
                  <a:pt x="821" y="2360"/>
                </a:lnTo>
                <a:lnTo>
                  <a:pt x="903" y="2440"/>
                </a:lnTo>
                <a:lnTo>
                  <a:pt x="985" y="2505"/>
                </a:lnTo>
                <a:lnTo>
                  <a:pt x="1078" y="2566"/>
                </a:lnTo>
                <a:lnTo>
                  <a:pt x="1173" y="2615"/>
                </a:lnTo>
                <a:lnTo>
                  <a:pt x="1276" y="2659"/>
                </a:lnTo>
                <a:lnTo>
                  <a:pt x="1376" y="2691"/>
                </a:lnTo>
                <a:lnTo>
                  <a:pt x="1479" y="2714"/>
                </a:lnTo>
                <a:lnTo>
                  <a:pt x="1585" y="2725"/>
                </a:lnTo>
                <a:lnTo>
                  <a:pt x="1648" y="2731"/>
                </a:lnTo>
                <a:lnTo>
                  <a:pt x="2618" y="2731"/>
                </a:lnTo>
                <a:lnTo>
                  <a:pt x="2618" y="2505"/>
                </a:lnTo>
                <a:lnTo>
                  <a:pt x="3661" y="2980"/>
                </a:lnTo>
                <a:lnTo>
                  <a:pt x="2618" y="3476"/>
                </a:lnTo>
                <a:lnTo>
                  <a:pt x="2618" y="3244"/>
                </a:lnTo>
                <a:lnTo>
                  <a:pt x="1648" y="3244"/>
                </a:lnTo>
                <a:lnTo>
                  <a:pt x="1574" y="3240"/>
                </a:lnTo>
                <a:close/>
              </a:path>
            </a:pathLst>
          </a:custGeom>
          <a:solidFill>
            <a:srgbClr val="FF0000"/>
          </a:solidFill>
          <a:ln w="1651">
            <a:solidFill>
              <a:srgbClr val="000000"/>
            </a:solidFill>
            <a:round/>
            <a:headEnd/>
            <a:tailEnd/>
          </a:ln>
        </p:spPr>
        <p:txBody>
          <a:bodyPr/>
          <a:lstStyle/>
          <a:p>
            <a:endParaRPr lang="en-US"/>
          </a:p>
        </p:txBody>
      </p:sp>
      <p:sp>
        <p:nvSpPr>
          <p:cNvPr id="24592" name="Rectangle 22">
            <a:extLst>
              <a:ext uri="{FF2B5EF4-FFF2-40B4-BE49-F238E27FC236}">
                <a16:creationId xmlns:a16="http://schemas.microsoft.com/office/drawing/2014/main" id="{7B0B0F3A-6E6E-4686-93A3-9F13ED7DD0D3}"/>
              </a:ext>
            </a:extLst>
          </p:cNvPr>
          <p:cNvSpPr>
            <a:spLocks noChangeArrowheads="1"/>
          </p:cNvSpPr>
          <p:nvPr/>
        </p:nvSpPr>
        <p:spPr bwMode="auto">
          <a:xfrm>
            <a:off x="4191000" y="228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3200" b="1">
                <a:solidFill>
                  <a:schemeClr val="tx2"/>
                </a:solidFill>
              </a:rPr>
              <a:t>GLOBAL VALUE CHAIN</a:t>
            </a:r>
          </a:p>
        </p:txBody>
      </p:sp>
      <p:sp>
        <p:nvSpPr>
          <p:cNvPr id="2" name="Date Placeholder 1">
            <a:extLst>
              <a:ext uri="{FF2B5EF4-FFF2-40B4-BE49-F238E27FC236}">
                <a16:creationId xmlns:a16="http://schemas.microsoft.com/office/drawing/2014/main" id="{4E697635-DFA2-401D-9F05-9A3CADD27A0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9AE91285-E145-4C75-9870-1C3A00BE6E89}"/>
              </a:ext>
            </a:extLst>
          </p:cNvPr>
          <p:cNvSpPr>
            <a:spLocks noGrp="1"/>
          </p:cNvSpPr>
          <p:nvPr>
            <p:ph type="sldNum" sz="quarter" idx="12"/>
          </p:nvPr>
        </p:nvSpPr>
        <p:spPr/>
        <p:txBody>
          <a:bodyPr/>
          <a:lstStyle/>
          <a:p>
            <a:fld id="{71B7BAC7-FE87-40F6-AA24-4F4685D1B022}" type="slidenum">
              <a:rPr lang="en-US" smtClean="0"/>
              <a:t>15</a:t>
            </a:fld>
            <a:endParaRPr lang="en-US"/>
          </a:p>
        </p:txBody>
      </p:sp>
    </p:spTree>
    <p:extLst>
      <p:ext uri="{BB962C8B-B14F-4D97-AF65-F5344CB8AC3E}">
        <p14:creationId xmlns:p14="http://schemas.microsoft.com/office/powerpoint/2010/main" val="36047381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a:extLst>
              <a:ext uri="{FF2B5EF4-FFF2-40B4-BE49-F238E27FC236}">
                <a16:creationId xmlns:a16="http://schemas.microsoft.com/office/drawing/2014/main" id="{139AD23A-AC6E-4F57-8BBF-F83D5D11A821}"/>
              </a:ext>
            </a:extLst>
          </p:cNvPr>
          <p:cNvSpPr>
            <a:spLocks noGrp="1" noChangeArrowheads="1"/>
          </p:cNvSpPr>
          <p:nvPr>
            <p:ph type="title"/>
          </p:nvPr>
        </p:nvSpPr>
        <p:spPr>
          <a:xfrm>
            <a:off x="3886200" y="320040"/>
            <a:ext cx="7315200" cy="1097280"/>
          </a:xfrm>
        </p:spPr>
        <p:txBody>
          <a:bodyPr wrap="square" anchor="ctr" lIns="36576" rIns="36576" tIns="18288" bIns="18288">
            <a:normAutofit/>
          </a:bodyPr>
          <a:lstStyle/>
          <a:p>
            <a:r>
              <a:rPr lang="en-US" altLang="en-US" sz="3600"/>
              <a:t>Getting to a Global Strategy</a:t>
            </a:r>
          </a:p>
        </p:txBody>
      </p:sp>
      <p:sp>
        <p:nvSpPr>
          <p:cNvPr id="26627" name="Content Placeholder 3">
            <a:extLst>
              <a:ext uri="{FF2B5EF4-FFF2-40B4-BE49-F238E27FC236}">
                <a16:creationId xmlns:a16="http://schemas.microsoft.com/office/drawing/2014/main" id="{DE543C54-5896-46E7-AE27-313F59854B17}"/>
              </a:ext>
            </a:extLst>
          </p:cNvPr>
          <p:cNvSpPr>
            <a:spLocks noGrp="1" noChangeArrowheads="1"/>
          </p:cNvSpPr>
          <p:nvPr>
            <p:ph idx="1"/>
          </p:nvPr>
        </p:nvSpPr>
        <p:spPr>
          <a:xfrm>
            <a:off x="2209800" y="2209800"/>
            <a:ext cx="7772400" cy="4114800"/>
          </a:xfrm>
        </p:spPr>
        <p:txBody>
          <a:bodyPr/>
          <a:lstStyle/>
          <a:p>
            <a:r>
              <a:rPr lang="en-US" altLang="en-US" sz="4000"/>
              <a:t>Know what value your organization brings to the world.</a:t>
            </a:r>
          </a:p>
          <a:p>
            <a:r>
              <a:rPr lang="en-US" altLang="en-US" sz="4000"/>
              <a:t>Structure your projects’ portfolio to support and add to that strategy.</a:t>
            </a:r>
          </a:p>
          <a:p>
            <a:r>
              <a:rPr lang="en-US" altLang="en-US" sz="4000"/>
              <a:t>Measure how you are doing.</a:t>
            </a:r>
          </a:p>
        </p:txBody>
      </p:sp>
      <p:pic>
        <p:nvPicPr>
          <p:cNvPr id="26629" name="Picture 5" descr="Peer.jpg">
            <a:extLst>
              <a:ext uri="{FF2B5EF4-FFF2-40B4-BE49-F238E27FC236}">
                <a16:creationId xmlns:a16="http://schemas.microsoft.com/office/drawing/2014/main" id="{87D2E725-41CF-4CEB-B46B-2716634EB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
            <a:ext cx="160020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670D9BBC-920C-4A86-B266-9344C15EAC5F}"/>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EA09D968-8944-49A0-BBFD-67213889676B}"/>
              </a:ext>
            </a:extLst>
          </p:cNvPr>
          <p:cNvSpPr>
            <a:spLocks noGrp="1"/>
          </p:cNvSpPr>
          <p:nvPr>
            <p:ph type="sldNum" sz="quarter" idx="12"/>
          </p:nvPr>
        </p:nvSpPr>
        <p:spPr/>
        <p:txBody>
          <a:bodyPr/>
          <a:lstStyle/>
          <a:p>
            <a:fld id="{71B7BAC7-FE87-40F6-AA24-4F4685D1B022}" type="slidenum">
              <a:rPr lang="en-US" smtClean="0"/>
              <a:t>16</a:t>
            </a:fld>
            <a:endParaRPr lang="en-US" dirty="0"/>
          </a:p>
        </p:txBody>
      </p:sp>
    </p:spTree>
    <p:extLst>
      <p:ext uri="{BB962C8B-B14F-4D97-AF65-F5344CB8AC3E}">
        <p14:creationId xmlns:p14="http://schemas.microsoft.com/office/powerpoint/2010/main" val="360959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D76C7B71-2DC2-4FA7-B2D1-12B97FB0EAA2}"/>
              </a:ext>
            </a:extLst>
          </p:cNvPr>
          <p:cNvSpPr>
            <a:spLocks noGrp="1" noChangeArrowheads="1"/>
          </p:cNvSpPr>
          <p:nvPr>
            <p:ph type="title"/>
          </p:nvPr>
        </p:nvSpPr>
        <p:spPr>
          <a:xfrm>
            <a:off x="3886200" y="320040"/>
            <a:ext cx="7315200" cy="1097280"/>
          </a:xfrm>
        </p:spPr>
        <p:txBody>
          <a:bodyPr wrap="square" anchor="ctr" lIns="36576" rIns="36576" tIns="18288" bIns="18288">
            <a:normAutofit/>
          </a:bodyPr>
          <a:lstStyle/>
          <a:p>
            <a:r>
              <a:rPr lang="en-US" altLang="en-US" sz="3600"/>
              <a:t>Know What Value</a:t>
            </a:r>
            <a:br>
              <a:rPr lang="en-US" altLang="en-US" sz="3600"/>
            </a:br>
            <a:r>
              <a:rPr lang="en-US" altLang="en-US" sz="3600"/>
              <a:t>You Bring</a:t>
            </a:r>
          </a:p>
        </p:txBody>
      </p:sp>
      <p:sp>
        <p:nvSpPr>
          <p:cNvPr id="27651" name="Content Placeholder 2">
            <a:extLst>
              <a:ext uri="{FF2B5EF4-FFF2-40B4-BE49-F238E27FC236}">
                <a16:creationId xmlns:a16="http://schemas.microsoft.com/office/drawing/2014/main" id="{30EB2992-93C5-4BEB-9C07-A1B2D9E79A84}"/>
              </a:ext>
            </a:extLst>
          </p:cNvPr>
          <p:cNvSpPr>
            <a:spLocks noGrp="1" noChangeArrowheads="1"/>
          </p:cNvSpPr>
          <p:nvPr>
            <p:ph idx="1"/>
          </p:nvPr>
        </p:nvSpPr>
        <p:spPr/>
        <p:txBody>
          <a:bodyPr/>
          <a:lstStyle/>
          <a:p>
            <a:r>
              <a:rPr lang="en-US" altLang="en-US"/>
              <a:t>Consider the world with your organization versus without it.</a:t>
            </a:r>
          </a:p>
          <a:p>
            <a:pPr lvl="1"/>
            <a:r>
              <a:rPr lang="en-US" altLang="en-US"/>
              <a:t>If your organization were shuttered, to whom would it matter and to whom would it not?</a:t>
            </a:r>
          </a:p>
          <a:p>
            <a:pPr lvl="1"/>
            <a:r>
              <a:rPr lang="en-US" altLang="en-US"/>
              <a:t>Which of your clients would miss you the most and why?</a:t>
            </a:r>
          </a:p>
          <a:p>
            <a:pPr lvl="1"/>
            <a:r>
              <a:rPr lang="en-US" altLang="en-US"/>
              <a:t>How long would it take for another organization to step into the void?</a:t>
            </a:r>
          </a:p>
        </p:txBody>
      </p:sp>
      <p:sp>
        <p:nvSpPr>
          <p:cNvPr id="27653" name="TextBox 4">
            <a:extLst>
              <a:ext uri="{FF2B5EF4-FFF2-40B4-BE49-F238E27FC236}">
                <a16:creationId xmlns:a16="http://schemas.microsoft.com/office/drawing/2014/main" id="{62773568-3154-4DF1-B044-C1072E38CBB2}"/>
              </a:ext>
            </a:extLst>
          </p:cNvPr>
          <p:cNvSpPr txBox="1">
            <a:spLocks noChangeArrowheads="1"/>
          </p:cNvSpPr>
          <p:nvPr/>
        </p:nvSpPr>
        <p:spPr bwMode="auto">
          <a:xfrm>
            <a:off x="5181600" y="6400801"/>
            <a:ext cx="3581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t>Brandenburger and Nalebuff: “Co-opetition”</a:t>
            </a:r>
          </a:p>
        </p:txBody>
      </p:sp>
      <p:pic>
        <p:nvPicPr>
          <p:cNvPr id="27654" name="Picture 5" descr="Peer.jpg">
            <a:extLst>
              <a:ext uri="{FF2B5EF4-FFF2-40B4-BE49-F238E27FC236}">
                <a16:creationId xmlns:a16="http://schemas.microsoft.com/office/drawing/2014/main" id="{55EF1851-6C47-45BD-9548-CAE49B2642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28600"/>
            <a:ext cx="160020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80FAA7FC-5F59-4236-AD50-2D6C276F04FF}"/>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ECF49153-5B51-4BC9-B715-8C4D94E5AD01}"/>
              </a:ext>
            </a:extLst>
          </p:cNvPr>
          <p:cNvSpPr>
            <a:spLocks noGrp="1"/>
          </p:cNvSpPr>
          <p:nvPr>
            <p:ph type="sldNum" sz="quarter" idx="12"/>
          </p:nvPr>
        </p:nvSpPr>
        <p:spPr/>
        <p:txBody>
          <a:bodyPr/>
          <a:lstStyle/>
          <a:p>
            <a:fld id="{71B7BAC7-FE87-40F6-AA24-4F4685D1B022}" type="slidenum">
              <a:rPr lang="en-US" smtClean="0"/>
              <a:t>17</a:t>
            </a:fld>
            <a:endParaRPr lang="en-US" dirty="0"/>
          </a:p>
        </p:txBody>
      </p:sp>
    </p:spTree>
    <p:extLst>
      <p:ext uri="{BB962C8B-B14F-4D97-AF65-F5344CB8AC3E}">
        <p14:creationId xmlns:p14="http://schemas.microsoft.com/office/powerpoint/2010/main" val="115819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3ADD6A8D-401F-4090-8915-E886FF7AEBB7}"/>
              </a:ext>
            </a:extLst>
          </p:cNvPr>
          <p:cNvSpPr>
            <a:spLocks noGrp="1" noChangeArrowheads="1"/>
          </p:cNvSpPr>
          <p:nvPr>
            <p:ph type="title"/>
          </p:nvPr>
        </p:nvSpPr>
        <p:spPr>
          <a:xfrm>
            <a:off x="3886200" y="320040"/>
            <a:ext cx="7315200" cy="1097280"/>
          </a:xfrm>
        </p:spPr>
        <p:txBody>
          <a:bodyPr wrap="square" anchor="ctr" lIns="36576" rIns="36576" tIns="18288" bIns="18288">
            <a:normAutofit/>
          </a:bodyPr>
          <a:lstStyle/>
          <a:p>
            <a:r>
              <a:rPr lang="en-US" altLang="en-US"/>
              <a:t>Strategy</a:t>
            </a:r>
          </a:p>
        </p:txBody>
      </p:sp>
      <p:graphicFrame>
        <p:nvGraphicFramePr>
          <p:cNvPr id="25635" name="Group 35">
            <a:extLst>
              <a:ext uri="{FF2B5EF4-FFF2-40B4-BE49-F238E27FC236}">
                <a16:creationId xmlns:a16="http://schemas.microsoft.com/office/drawing/2014/main" id="{D46D3437-4AB1-4EC2-8092-E6FB6E307F3F}"/>
              </a:ext>
            </a:extLst>
          </p:cNvPr>
          <p:cNvGraphicFramePr>
            <a:graphicFrameLocks noGrp="1"/>
          </p:cNvGraphicFramePr>
          <p:nvPr>
            <p:ph idx="1"/>
          </p:nvPr>
        </p:nvGraphicFramePr>
        <p:xfrm>
          <a:off x="2209800" y="1981200"/>
          <a:ext cx="7772400" cy="4664076"/>
        </p:xfrm>
        <a:graphic>
          <a:graphicData uri="http://schemas.openxmlformats.org/drawingml/2006/table">
            <a:tbl>
              <a:tblPr/>
              <a:tblGrid>
                <a:gridCol w="36576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914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New Roman" pitchFamily="18" charset="0"/>
                        </a:rPr>
                        <a:t>The Prevailing Approach: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New Roman" pitchFamily="18" charset="0"/>
                        </a:rPr>
                        <a:t>Strategy 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New Roman" pitchFamily="18" charset="0"/>
                        </a:rPr>
                        <a:t>a Set Solution</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pitchFamily="18"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New Roman" pitchFamily="18" charset="0"/>
                        </a:rPr>
                        <a:t>What Is Missing: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New Roman" pitchFamily="18" charset="0"/>
                        </a:rPr>
                        <a:t>Strategy as 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Times New Roman" pitchFamily="18" charset="0"/>
                        </a:rPr>
                        <a:t>Dynamic Process</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99C2FF"/>
                    </a:solidFill>
                  </a:tcPr>
                </a:tc>
                <a:extLst>
                  <a:ext uri="{0D108BD9-81ED-4DB2-BD59-A6C34878D82A}">
                    <a16:rowId xmlns:a16="http://schemas.microsoft.com/office/drawing/2014/main" val="10000"/>
                  </a:ext>
                </a:extLst>
              </a:tr>
              <a:tr h="6401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A long-term sustainable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competitive advantage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Goal</a:t>
                      </a:r>
                      <a:endParaRPr kumimoji="0" lang="en-US" sz="1400" b="0" i="0" u="none" strike="noStrike" cap="none" normalizeH="0" baseline="0">
                        <a:ln>
                          <a:noFill/>
                        </a:ln>
                        <a:solidFill>
                          <a:srgbClr val="000000"/>
                        </a:solidFill>
                        <a:effectLst/>
                        <a:latin typeface="Times New Roman" pitchFamily="18"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Creation of value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extLst>
                  <a:ext uri="{0D108BD9-81ED-4DB2-BD59-A6C34878D82A}">
                    <a16:rowId xmlns:a16="http://schemas.microsoft.com/office/drawing/2014/main" val="10001"/>
                  </a:ext>
                </a:extLst>
              </a:tr>
              <a:tr h="6401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The CEO and strategy consultants</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6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Leadership</a:t>
                      </a:r>
                      <a:endParaRPr kumimoji="0" lang="en-US" sz="1400" b="0" i="0" u="none" strike="noStrike" cap="none" normalizeH="0" baseline="0">
                        <a:ln>
                          <a:noFill/>
                        </a:ln>
                        <a:solidFill>
                          <a:srgbClr val="000000"/>
                        </a:solidFill>
                        <a:effectLst/>
                        <a:latin typeface="Times New Roman" pitchFamily="18"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6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CEO as chief strategist; the job</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cannot be outsourced</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6EA"/>
                    </a:solidFill>
                  </a:tcPr>
                </a:tc>
                <a:extLst>
                  <a:ext uri="{0D108BD9-81ED-4DB2-BD59-A6C34878D82A}">
                    <a16:rowId xmlns:a16="http://schemas.microsoft.com/office/drawing/2014/main" val="10002"/>
                  </a:ext>
                </a:extLst>
              </a:tr>
              <a:tr h="914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Unchanging plan that derives from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an analytical, left-brain exercise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Form</a:t>
                      </a:r>
                      <a:endParaRPr kumimoji="0" lang="en-US" sz="1400" b="0" i="0" u="none" strike="noStrike" cap="none" normalizeH="0" baseline="0">
                        <a:ln>
                          <a:noFill/>
                        </a:ln>
                        <a:solidFill>
                          <a:srgbClr val="000000"/>
                        </a:solidFill>
                        <a:effectLst/>
                        <a:latin typeface="Times New Roman" pitchFamily="18"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Organic process that is adaptive, holistic,</a:t>
                      </a:r>
                      <a:br>
                        <a:rPr kumimoji="0" lang="en-US" sz="1800" b="0" i="0" u="none" strike="noStrike" cap="none" normalizeH="0" baseline="0">
                          <a:ln>
                            <a:noFill/>
                          </a:ln>
                          <a:solidFill>
                            <a:srgbClr val="000000"/>
                          </a:solidFill>
                          <a:effectLst/>
                          <a:latin typeface="Times New Roman" pitchFamily="18" charset="0"/>
                        </a:rPr>
                      </a:br>
                      <a:r>
                        <a:rPr kumimoji="0" lang="en-US" sz="1800" b="0" i="0" u="none" strike="noStrike" cap="none" normalizeH="0" baseline="0">
                          <a:ln>
                            <a:noFill/>
                          </a:ln>
                          <a:solidFill>
                            <a:srgbClr val="000000"/>
                          </a:solidFill>
                          <a:effectLst/>
                          <a:latin typeface="Times New Roman" pitchFamily="18" charset="0"/>
                        </a:rPr>
                        <a:t>and open-ended</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extLst>
                  <a:ext uri="{0D108BD9-81ED-4DB2-BD59-A6C34878D82A}">
                    <a16:rowId xmlns:a16="http://schemas.microsoft.com/office/drawing/2014/main" val="10003"/>
                  </a:ext>
                </a:extLst>
              </a:tr>
              <a:tr h="914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Intense period of formulation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followed by prolonged period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of implementation</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6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Time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Frame</a:t>
                      </a:r>
                      <a:endParaRPr kumimoji="0" lang="en-US" sz="1400" b="0" i="0" u="none" strike="noStrike" cap="none" normalizeH="0" baseline="0">
                        <a:ln>
                          <a:noFill/>
                        </a:ln>
                        <a:solidFill>
                          <a:srgbClr val="000000"/>
                        </a:solidFill>
                        <a:effectLst/>
                        <a:latin typeface="Times New Roman" pitchFamily="18"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6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Everyday, continuous, unending</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6EA"/>
                    </a:solidFill>
                  </a:tcPr>
                </a:tc>
                <a:extLst>
                  <a:ext uri="{0D108BD9-81ED-4DB2-BD59-A6C34878D82A}">
                    <a16:rowId xmlns:a16="http://schemas.microsoft.com/office/drawing/2014/main" val="10004"/>
                  </a:ext>
                </a:extLst>
              </a:tr>
              <a:tr h="6401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Defending an established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strategy through time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Ongoing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Times New Roman" pitchFamily="18" charset="0"/>
                        </a:rPr>
                        <a:t>Activity</a:t>
                      </a:r>
                      <a:endParaRPr kumimoji="0" lang="en-US" sz="1400" b="0" i="0" u="none" strike="noStrike" cap="none" normalizeH="0" baseline="0">
                        <a:ln>
                          <a:noFill/>
                        </a:ln>
                        <a:solidFill>
                          <a:srgbClr val="000000"/>
                        </a:solidFill>
                        <a:effectLst/>
                        <a:latin typeface="Times New Roman" pitchFamily="18"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Times New Roman" pitchFamily="18" charset="0"/>
                        </a:rPr>
                        <a:t>Everyday, continuous, unending</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CD3"/>
                    </a:solidFill>
                  </a:tcPr>
                </a:tc>
                <a:extLst>
                  <a:ext uri="{0D108BD9-81ED-4DB2-BD59-A6C34878D82A}">
                    <a16:rowId xmlns:a16="http://schemas.microsoft.com/office/drawing/2014/main" val="10005"/>
                  </a:ext>
                </a:extLst>
              </a:tr>
            </a:tbl>
          </a:graphicData>
        </a:graphic>
      </p:graphicFrame>
      <p:pic>
        <p:nvPicPr>
          <p:cNvPr id="29730" name="Picture 4" descr="Peer.jpg">
            <a:extLst>
              <a:ext uri="{FF2B5EF4-FFF2-40B4-BE49-F238E27FC236}">
                <a16:creationId xmlns:a16="http://schemas.microsoft.com/office/drawing/2014/main" id="{6EE0949D-8F2A-4126-8FD8-432DAB5717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28600"/>
            <a:ext cx="160020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CA660D29-69DB-4737-B078-3A9B6ED5772A}"/>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CA5FF034-C9DE-489B-B85E-5646DF675C4C}"/>
              </a:ext>
            </a:extLst>
          </p:cNvPr>
          <p:cNvSpPr>
            <a:spLocks noGrp="1"/>
          </p:cNvSpPr>
          <p:nvPr>
            <p:ph type="sldNum" sz="quarter" idx="12"/>
          </p:nvPr>
        </p:nvSpPr>
        <p:spPr/>
        <p:txBody>
          <a:bodyPr/>
          <a:lstStyle/>
          <a:p>
            <a:fld id="{71B7BAC7-FE87-40F6-AA24-4F4685D1B022}" type="slidenum">
              <a:rPr lang="en-US" smtClean="0"/>
              <a:t>18</a:t>
            </a:fld>
            <a:endParaRPr lang="en-US" dirty="0"/>
          </a:p>
        </p:txBody>
      </p:sp>
    </p:spTree>
    <p:extLst>
      <p:ext uri="{BB962C8B-B14F-4D97-AF65-F5344CB8AC3E}">
        <p14:creationId xmlns:p14="http://schemas.microsoft.com/office/powerpoint/2010/main" val="3060612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9048D193-1D0E-4E68-8283-61B9D6068859}"/>
              </a:ext>
            </a:extLst>
          </p:cNvPr>
          <p:cNvSpPr>
            <a:spLocks noGrp="1" noChangeArrowheads="1"/>
          </p:cNvSpPr>
          <p:nvPr>
            <p:ph type="title"/>
          </p:nvPr>
        </p:nvSpPr>
        <p:spPr/>
        <p:txBody>
          <a:bodyPr wrap="square" anchor="ctr" lIns="36576" rIns="36576" tIns="18288" bIns="18288">
            <a:normAutofit/>
          </a:bodyPr>
          <a:lstStyle/>
          <a:p>
            <a:r>
              <a:rPr lang="en-US" altLang="en-US"/>
              <a:t>Strategy and PPM</a:t>
            </a:r>
          </a:p>
        </p:txBody>
      </p:sp>
      <p:graphicFrame>
        <p:nvGraphicFramePr>
          <p:cNvPr id="5" name="Diagram 4">
            <a:extLst>
              <a:ext uri="{FF2B5EF4-FFF2-40B4-BE49-F238E27FC236}">
                <a16:creationId xmlns:a16="http://schemas.microsoft.com/office/drawing/2014/main" id="{A56D1435-F1E0-4231-A4EF-86B881CB9ADB}"/>
              </a:ext>
            </a:extLst>
          </p:cNvPr>
          <p:cNvGraphicFramePr/>
          <p:nvPr/>
        </p:nvGraphicFramePr>
        <p:xfrm>
          <a:off x="3200400" y="2514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1749" name="TextBox 6">
            <a:extLst>
              <a:ext uri="{FF2B5EF4-FFF2-40B4-BE49-F238E27FC236}">
                <a16:creationId xmlns:a16="http://schemas.microsoft.com/office/drawing/2014/main" id="{1478DAB1-BCF2-47BB-9A1F-7C469B7B47A4}"/>
              </a:ext>
            </a:extLst>
          </p:cNvPr>
          <p:cNvSpPr txBox="1">
            <a:spLocks noChangeArrowheads="1"/>
          </p:cNvSpPr>
          <p:nvPr/>
        </p:nvSpPr>
        <p:spPr bwMode="auto">
          <a:xfrm>
            <a:off x="5105400" y="1371601"/>
            <a:ext cx="2362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000" b="1"/>
              <a:t>Strategic </a:t>
            </a:r>
            <a:br>
              <a:rPr lang="en-US" altLang="en-US" sz="2000" b="1"/>
            </a:br>
            <a:r>
              <a:rPr lang="en-US" altLang="en-US" sz="2000" b="1"/>
              <a:t>Management</a:t>
            </a:r>
          </a:p>
        </p:txBody>
      </p:sp>
      <p:grpSp>
        <p:nvGrpSpPr>
          <p:cNvPr id="31750" name="Group 9">
            <a:extLst>
              <a:ext uri="{FF2B5EF4-FFF2-40B4-BE49-F238E27FC236}">
                <a16:creationId xmlns:a16="http://schemas.microsoft.com/office/drawing/2014/main" id="{F93E256E-B5FB-4D29-B0E4-E99652172CC4}"/>
              </a:ext>
            </a:extLst>
          </p:cNvPr>
          <p:cNvGrpSpPr>
            <a:grpSpLocks/>
          </p:cNvGrpSpPr>
          <p:nvPr/>
        </p:nvGrpSpPr>
        <p:grpSpPr bwMode="auto">
          <a:xfrm>
            <a:off x="8686800" y="3733800"/>
            <a:ext cx="1371600" cy="762000"/>
            <a:chOff x="6629400" y="2667000"/>
            <a:chExt cx="1524000" cy="990600"/>
          </a:xfrm>
        </p:grpSpPr>
        <p:sp>
          <p:nvSpPr>
            <p:cNvPr id="31763" name="Right Arrow 7">
              <a:extLst>
                <a:ext uri="{FF2B5EF4-FFF2-40B4-BE49-F238E27FC236}">
                  <a16:creationId xmlns:a16="http://schemas.microsoft.com/office/drawing/2014/main" id="{5BCD2D29-1E16-4C96-82C1-8A7ED961C6E1}"/>
                </a:ext>
              </a:extLst>
            </p:cNvPr>
            <p:cNvSpPr>
              <a:spLocks noChangeArrowheads="1"/>
            </p:cNvSpPr>
            <p:nvPr/>
          </p:nvSpPr>
          <p:spPr bwMode="auto">
            <a:xfrm rot="10800000">
              <a:off x="6629400" y="2667000"/>
              <a:ext cx="1524000" cy="990600"/>
            </a:xfrm>
            <a:prstGeom prst="rightArrow">
              <a:avLst>
                <a:gd name="adj1" fmla="val 50000"/>
                <a:gd name="adj2" fmla="val 50000"/>
              </a:avLst>
            </a:prstGeom>
            <a:solidFill>
              <a:schemeClr val="accent1"/>
            </a:solidFill>
            <a:ln w="9525" algn="ctr">
              <a:solidFill>
                <a:schemeClr val="tx1"/>
              </a:solidFill>
              <a:round/>
              <a:headEnd/>
              <a:tailEnd/>
            </a:ln>
          </p:spPr>
          <p:txBody>
            <a:bodyPr wrap="none"/>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9" name="TextBox 8">
              <a:extLst>
                <a:ext uri="{FF2B5EF4-FFF2-40B4-BE49-F238E27FC236}">
                  <a16:creationId xmlns:a16="http://schemas.microsoft.com/office/drawing/2014/main" id="{A8655535-F466-4AD8-8016-83ACCA2141BF}"/>
                </a:ext>
              </a:extLst>
            </p:cNvPr>
            <p:cNvSpPr txBox="1"/>
            <p:nvPr/>
          </p:nvSpPr>
          <p:spPr>
            <a:xfrm>
              <a:off x="7010400" y="2896077"/>
              <a:ext cx="837848" cy="559276"/>
            </a:xfrm>
            <a:prstGeom prst="rect">
              <a:avLst/>
            </a:prstGeom>
            <a:noFill/>
          </p:spPr>
          <p:txBody>
            <a:bodyPr>
              <a:spAutoFit/>
            </a:bodyPr>
            <a:lstStyle/>
            <a:p>
              <a:pPr algn="ctr">
                <a:defRPr/>
              </a:pPr>
              <a:r>
                <a:rPr lang="en-US" sz="1100" dirty="0"/>
                <a:t>External</a:t>
              </a:r>
              <a:r>
                <a:rPr lang="en-US" sz="1050" dirty="0"/>
                <a:t>  Risks</a:t>
              </a:r>
            </a:p>
          </p:txBody>
        </p:sp>
      </p:grpSp>
      <p:grpSp>
        <p:nvGrpSpPr>
          <p:cNvPr id="31751" name="Group 10">
            <a:extLst>
              <a:ext uri="{FF2B5EF4-FFF2-40B4-BE49-F238E27FC236}">
                <a16:creationId xmlns:a16="http://schemas.microsoft.com/office/drawing/2014/main" id="{FE1986BD-0060-422C-A00E-340007DD6CCD}"/>
              </a:ext>
            </a:extLst>
          </p:cNvPr>
          <p:cNvGrpSpPr>
            <a:grpSpLocks/>
          </p:cNvGrpSpPr>
          <p:nvPr/>
        </p:nvGrpSpPr>
        <p:grpSpPr bwMode="auto">
          <a:xfrm>
            <a:off x="8686800" y="4495800"/>
            <a:ext cx="1371600" cy="762000"/>
            <a:chOff x="6629400" y="2667000"/>
            <a:chExt cx="1524000" cy="990600"/>
          </a:xfrm>
        </p:grpSpPr>
        <p:sp>
          <p:nvSpPr>
            <p:cNvPr id="31761" name="Right Arrow 11">
              <a:extLst>
                <a:ext uri="{FF2B5EF4-FFF2-40B4-BE49-F238E27FC236}">
                  <a16:creationId xmlns:a16="http://schemas.microsoft.com/office/drawing/2014/main" id="{6A3051FC-8E2E-4393-8BC9-1441F5C23873}"/>
                </a:ext>
              </a:extLst>
            </p:cNvPr>
            <p:cNvSpPr>
              <a:spLocks noChangeArrowheads="1"/>
            </p:cNvSpPr>
            <p:nvPr/>
          </p:nvSpPr>
          <p:spPr bwMode="auto">
            <a:xfrm rot="10800000">
              <a:off x="6629400" y="2667000"/>
              <a:ext cx="1524000" cy="990600"/>
            </a:xfrm>
            <a:prstGeom prst="rightArrow">
              <a:avLst>
                <a:gd name="adj1" fmla="val 50000"/>
                <a:gd name="adj2" fmla="val 50000"/>
              </a:avLst>
            </a:prstGeom>
            <a:solidFill>
              <a:schemeClr val="accent1"/>
            </a:solidFill>
            <a:ln w="9525" algn="ctr">
              <a:solidFill>
                <a:schemeClr val="tx1"/>
              </a:solidFill>
              <a:round/>
              <a:headEnd/>
              <a:tailEnd/>
            </a:ln>
          </p:spPr>
          <p:txBody>
            <a:bodyPr wrap="none"/>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3" name="TextBox 12">
              <a:extLst>
                <a:ext uri="{FF2B5EF4-FFF2-40B4-BE49-F238E27FC236}">
                  <a16:creationId xmlns:a16="http://schemas.microsoft.com/office/drawing/2014/main" id="{AA47DD84-C261-4F27-8325-E2E72FC2E3A1}"/>
                </a:ext>
              </a:extLst>
            </p:cNvPr>
            <p:cNvSpPr txBox="1"/>
            <p:nvPr/>
          </p:nvSpPr>
          <p:spPr>
            <a:xfrm>
              <a:off x="7010400" y="2896077"/>
              <a:ext cx="837848" cy="548957"/>
            </a:xfrm>
            <a:prstGeom prst="rect">
              <a:avLst/>
            </a:prstGeom>
            <a:noFill/>
          </p:spPr>
          <p:txBody>
            <a:bodyPr>
              <a:spAutoFit/>
            </a:bodyPr>
            <a:lstStyle/>
            <a:p>
              <a:pPr algn="ctr">
                <a:defRPr/>
              </a:pPr>
              <a:r>
                <a:rPr lang="en-US" sz="1100" dirty="0"/>
                <a:t>Project</a:t>
              </a:r>
              <a:r>
                <a:rPr lang="en-US" sz="1050" dirty="0"/>
                <a:t>  Risks</a:t>
              </a:r>
            </a:p>
          </p:txBody>
        </p:sp>
      </p:grpSp>
      <p:grpSp>
        <p:nvGrpSpPr>
          <p:cNvPr id="31752" name="Group 13">
            <a:extLst>
              <a:ext uri="{FF2B5EF4-FFF2-40B4-BE49-F238E27FC236}">
                <a16:creationId xmlns:a16="http://schemas.microsoft.com/office/drawing/2014/main" id="{2BFFA867-B595-4598-9A66-0F8C74F91EA8}"/>
              </a:ext>
            </a:extLst>
          </p:cNvPr>
          <p:cNvGrpSpPr>
            <a:grpSpLocks/>
          </p:cNvGrpSpPr>
          <p:nvPr/>
        </p:nvGrpSpPr>
        <p:grpSpPr bwMode="auto">
          <a:xfrm>
            <a:off x="7010400" y="5715000"/>
            <a:ext cx="1371600" cy="762000"/>
            <a:chOff x="6629400" y="2667000"/>
            <a:chExt cx="1524000" cy="990600"/>
          </a:xfrm>
        </p:grpSpPr>
        <p:sp>
          <p:nvSpPr>
            <p:cNvPr id="31759" name="Right Arrow 14">
              <a:extLst>
                <a:ext uri="{FF2B5EF4-FFF2-40B4-BE49-F238E27FC236}">
                  <a16:creationId xmlns:a16="http://schemas.microsoft.com/office/drawing/2014/main" id="{CCF174ED-1EFE-4A19-A4CD-6C55D975D310}"/>
                </a:ext>
              </a:extLst>
            </p:cNvPr>
            <p:cNvSpPr>
              <a:spLocks noChangeArrowheads="1"/>
            </p:cNvSpPr>
            <p:nvPr/>
          </p:nvSpPr>
          <p:spPr bwMode="auto">
            <a:xfrm rot="10800000">
              <a:off x="6629400" y="2667000"/>
              <a:ext cx="1524000" cy="990600"/>
            </a:xfrm>
            <a:prstGeom prst="rightArrow">
              <a:avLst>
                <a:gd name="adj1" fmla="val 50000"/>
                <a:gd name="adj2" fmla="val 50000"/>
              </a:avLst>
            </a:prstGeom>
            <a:solidFill>
              <a:schemeClr val="accent1"/>
            </a:solidFill>
            <a:ln w="9525" algn="ctr">
              <a:solidFill>
                <a:schemeClr val="tx1"/>
              </a:solidFill>
              <a:round/>
              <a:headEnd/>
              <a:tailEnd/>
            </a:ln>
          </p:spPr>
          <p:txBody>
            <a:bodyPr wrap="none"/>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6" name="TextBox 15">
              <a:extLst>
                <a:ext uri="{FF2B5EF4-FFF2-40B4-BE49-F238E27FC236}">
                  <a16:creationId xmlns:a16="http://schemas.microsoft.com/office/drawing/2014/main" id="{4EFB9E90-1BCD-43C7-AD02-693ACE967196}"/>
                </a:ext>
              </a:extLst>
            </p:cNvPr>
            <p:cNvSpPr txBox="1"/>
            <p:nvPr/>
          </p:nvSpPr>
          <p:spPr>
            <a:xfrm>
              <a:off x="7010400" y="2896077"/>
              <a:ext cx="837848" cy="548957"/>
            </a:xfrm>
            <a:prstGeom prst="rect">
              <a:avLst/>
            </a:prstGeom>
            <a:noFill/>
          </p:spPr>
          <p:txBody>
            <a:bodyPr>
              <a:spAutoFit/>
            </a:bodyPr>
            <a:lstStyle/>
            <a:p>
              <a:pPr algn="ctr">
                <a:defRPr/>
              </a:pPr>
              <a:r>
                <a:rPr lang="en-US" sz="1100" dirty="0"/>
                <a:t>Core</a:t>
              </a:r>
              <a:r>
                <a:rPr lang="en-US" sz="1050" dirty="0"/>
                <a:t> Processes</a:t>
              </a:r>
            </a:p>
          </p:txBody>
        </p:sp>
      </p:grpSp>
      <p:grpSp>
        <p:nvGrpSpPr>
          <p:cNvPr id="31753" name="Group 16">
            <a:extLst>
              <a:ext uri="{FF2B5EF4-FFF2-40B4-BE49-F238E27FC236}">
                <a16:creationId xmlns:a16="http://schemas.microsoft.com/office/drawing/2014/main" id="{11C9A944-004D-4CAC-9B77-7BF720F2A066}"/>
              </a:ext>
            </a:extLst>
          </p:cNvPr>
          <p:cNvGrpSpPr>
            <a:grpSpLocks/>
          </p:cNvGrpSpPr>
          <p:nvPr/>
        </p:nvGrpSpPr>
        <p:grpSpPr bwMode="auto">
          <a:xfrm rot="10800000">
            <a:off x="2209800" y="3733800"/>
            <a:ext cx="1371600" cy="762000"/>
            <a:chOff x="6629400" y="2667000"/>
            <a:chExt cx="1524000" cy="990600"/>
          </a:xfrm>
        </p:grpSpPr>
        <p:sp>
          <p:nvSpPr>
            <p:cNvPr id="31757" name="Right Arrow 17">
              <a:extLst>
                <a:ext uri="{FF2B5EF4-FFF2-40B4-BE49-F238E27FC236}">
                  <a16:creationId xmlns:a16="http://schemas.microsoft.com/office/drawing/2014/main" id="{DDD74E45-5AF7-4597-87B1-809341465141}"/>
                </a:ext>
              </a:extLst>
            </p:cNvPr>
            <p:cNvSpPr>
              <a:spLocks noChangeArrowheads="1"/>
            </p:cNvSpPr>
            <p:nvPr/>
          </p:nvSpPr>
          <p:spPr bwMode="auto">
            <a:xfrm rot="10800000">
              <a:off x="6629400" y="2667000"/>
              <a:ext cx="1524000" cy="990600"/>
            </a:xfrm>
            <a:prstGeom prst="rightArrow">
              <a:avLst>
                <a:gd name="adj1" fmla="val 50000"/>
                <a:gd name="adj2" fmla="val 50000"/>
              </a:avLst>
            </a:prstGeom>
            <a:solidFill>
              <a:schemeClr val="accent1"/>
            </a:solidFill>
            <a:ln w="9525" algn="ctr">
              <a:solidFill>
                <a:schemeClr val="tx1"/>
              </a:solidFill>
              <a:round/>
              <a:headEnd/>
              <a:tailEnd/>
            </a:ln>
          </p:spPr>
          <p:txBody>
            <a:bodyPr wrap="none"/>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TextBox 18">
              <a:extLst>
                <a:ext uri="{FF2B5EF4-FFF2-40B4-BE49-F238E27FC236}">
                  <a16:creationId xmlns:a16="http://schemas.microsoft.com/office/drawing/2014/main" id="{35A199EF-B98A-421A-A1F9-E7DF7212259A}"/>
                </a:ext>
              </a:extLst>
            </p:cNvPr>
            <p:cNvSpPr txBox="1"/>
            <p:nvPr/>
          </p:nvSpPr>
          <p:spPr>
            <a:xfrm rot="10800000">
              <a:off x="7012163" y="2906395"/>
              <a:ext cx="837848" cy="548957"/>
            </a:xfrm>
            <a:prstGeom prst="rect">
              <a:avLst/>
            </a:prstGeom>
            <a:noFill/>
          </p:spPr>
          <p:txBody>
            <a:bodyPr>
              <a:spAutoFit/>
            </a:bodyPr>
            <a:lstStyle/>
            <a:p>
              <a:pPr algn="ctr">
                <a:defRPr/>
              </a:pPr>
              <a:r>
                <a:rPr lang="en-US" sz="1100" dirty="0"/>
                <a:t>External</a:t>
              </a:r>
              <a:r>
                <a:rPr lang="en-US" sz="1050" dirty="0"/>
                <a:t>  Analysis</a:t>
              </a:r>
            </a:p>
          </p:txBody>
        </p:sp>
      </p:grpSp>
      <p:grpSp>
        <p:nvGrpSpPr>
          <p:cNvPr id="31754" name="Group 19">
            <a:extLst>
              <a:ext uri="{FF2B5EF4-FFF2-40B4-BE49-F238E27FC236}">
                <a16:creationId xmlns:a16="http://schemas.microsoft.com/office/drawing/2014/main" id="{4DCF7DDE-19BE-42D9-8C45-448C96357EFA}"/>
              </a:ext>
            </a:extLst>
          </p:cNvPr>
          <p:cNvGrpSpPr>
            <a:grpSpLocks/>
          </p:cNvGrpSpPr>
          <p:nvPr/>
        </p:nvGrpSpPr>
        <p:grpSpPr bwMode="auto">
          <a:xfrm rot="10800000">
            <a:off x="2209800" y="4495800"/>
            <a:ext cx="1371600" cy="762000"/>
            <a:chOff x="6629400" y="2667000"/>
            <a:chExt cx="1524000" cy="990600"/>
          </a:xfrm>
        </p:grpSpPr>
        <p:sp>
          <p:nvSpPr>
            <p:cNvPr id="31755" name="Right Arrow 20">
              <a:extLst>
                <a:ext uri="{FF2B5EF4-FFF2-40B4-BE49-F238E27FC236}">
                  <a16:creationId xmlns:a16="http://schemas.microsoft.com/office/drawing/2014/main" id="{7B009A6F-DA82-4247-9B7C-96A142EC1585}"/>
                </a:ext>
              </a:extLst>
            </p:cNvPr>
            <p:cNvSpPr>
              <a:spLocks noChangeArrowheads="1"/>
            </p:cNvSpPr>
            <p:nvPr/>
          </p:nvSpPr>
          <p:spPr bwMode="auto">
            <a:xfrm rot="10800000">
              <a:off x="6629400" y="2667000"/>
              <a:ext cx="1524000" cy="990600"/>
            </a:xfrm>
            <a:prstGeom prst="rightArrow">
              <a:avLst>
                <a:gd name="adj1" fmla="val 50000"/>
                <a:gd name="adj2" fmla="val 50000"/>
              </a:avLst>
            </a:prstGeom>
            <a:solidFill>
              <a:schemeClr val="accent1"/>
            </a:solidFill>
            <a:ln w="9525" algn="ctr">
              <a:solidFill>
                <a:schemeClr val="tx1"/>
              </a:solidFill>
              <a:round/>
              <a:headEnd/>
              <a:tailEnd/>
            </a:ln>
          </p:spPr>
          <p:txBody>
            <a:bodyPr wrap="none"/>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2" name="TextBox 21">
              <a:extLst>
                <a:ext uri="{FF2B5EF4-FFF2-40B4-BE49-F238E27FC236}">
                  <a16:creationId xmlns:a16="http://schemas.microsoft.com/office/drawing/2014/main" id="{264C3C80-1B78-40CC-9D1D-6CA79D2693FF}"/>
                </a:ext>
              </a:extLst>
            </p:cNvPr>
            <p:cNvSpPr txBox="1"/>
            <p:nvPr/>
          </p:nvSpPr>
          <p:spPr>
            <a:xfrm rot="10800000">
              <a:off x="7063317" y="2922905"/>
              <a:ext cx="837847" cy="340518"/>
            </a:xfrm>
            <a:prstGeom prst="rect">
              <a:avLst/>
            </a:prstGeom>
            <a:noFill/>
          </p:spPr>
          <p:txBody>
            <a:bodyPr>
              <a:spAutoFit/>
            </a:bodyPr>
            <a:lstStyle/>
            <a:p>
              <a:pPr algn="ctr">
                <a:defRPr/>
              </a:pPr>
              <a:r>
                <a:rPr lang="en-US" sz="1100" dirty="0"/>
                <a:t>Metrics</a:t>
              </a:r>
              <a:endParaRPr lang="en-US" sz="1050" dirty="0"/>
            </a:p>
          </p:txBody>
        </p:sp>
      </p:grpSp>
      <p:sp>
        <p:nvSpPr>
          <p:cNvPr id="2" name="Date Placeholder 1">
            <a:extLst>
              <a:ext uri="{FF2B5EF4-FFF2-40B4-BE49-F238E27FC236}">
                <a16:creationId xmlns:a16="http://schemas.microsoft.com/office/drawing/2014/main" id="{1968552E-D864-420B-A5B6-9BE97432AA9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E8E39366-D162-40D9-842A-6CE55ECF58A6}"/>
              </a:ext>
            </a:extLst>
          </p:cNvPr>
          <p:cNvSpPr>
            <a:spLocks noGrp="1"/>
          </p:cNvSpPr>
          <p:nvPr>
            <p:ph type="sldNum" sz="quarter" idx="12"/>
          </p:nvPr>
        </p:nvSpPr>
        <p:spPr/>
        <p:txBody>
          <a:bodyPr/>
          <a:lstStyle/>
          <a:p>
            <a:fld id="{71B7BAC7-FE87-40F6-AA24-4F4685D1B022}" type="slidenum">
              <a:rPr lang="en-US" smtClean="0"/>
              <a:t>19</a:t>
            </a:fld>
            <a:endParaRPr lang="en-US" dirty="0"/>
          </a:p>
        </p:txBody>
      </p:sp>
    </p:spTree>
    <p:extLst>
      <p:ext uri="{BB962C8B-B14F-4D97-AF65-F5344CB8AC3E}">
        <p14:creationId xmlns:p14="http://schemas.microsoft.com/office/powerpoint/2010/main" val="38149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193C9C8D-AB82-4E1C-AECC-05608B482CA6}"/>
              </a:ext>
            </a:extLst>
          </p:cNvPr>
          <p:cNvSpPr>
            <a:spLocks noGrp="1" noChangeArrowheads="1"/>
          </p:cNvSpPr>
          <p:nvPr>
            <p:ph type="title"/>
          </p:nvPr>
        </p:nvSpPr>
        <p:spPr>
          <a:xfrm>
            <a:off x="3886200" y="320040"/>
            <a:ext cx="7315200" cy="1097280"/>
          </a:xfrm>
        </p:spPr>
        <p:txBody>
          <a:bodyPr wrap="square" anchor="ctr" lIns="36576" rIns="36576" tIns="18288" bIns="18288">
            <a:normAutofit/>
          </a:bodyPr>
          <a:lstStyle/>
          <a:p>
            <a:r>
              <a:rPr lang="en-US" altLang="en-US"/>
              <a:t>Portfolio Support</a:t>
            </a:r>
          </a:p>
        </p:txBody>
      </p:sp>
      <p:sp>
        <p:nvSpPr>
          <p:cNvPr id="32771" name="Content Placeholder 2">
            <a:extLst>
              <a:ext uri="{FF2B5EF4-FFF2-40B4-BE49-F238E27FC236}">
                <a16:creationId xmlns:a16="http://schemas.microsoft.com/office/drawing/2014/main" id="{4E37FFCE-085B-42E3-AF1B-DEFB2D29A74C}"/>
              </a:ext>
            </a:extLst>
          </p:cNvPr>
          <p:cNvSpPr>
            <a:spLocks noGrp="1" noChangeArrowheads="1"/>
          </p:cNvSpPr>
          <p:nvPr>
            <p:ph idx="1"/>
          </p:nvPr>
        </p:nvSpPr>
        <p:spPr/>
        <p:txBody>
          <a:bodyPr/>
          <a:lstStyle/>
          <a:p>
            <a:r>
              <a:rPr lang="en-US" altLang="en-US"/>
              <a:t>Projects must support the strategy.</a:t>
            </a:r>
          </a:p>
          <a:p>
            <a:r>
              <a:rPr lang="en-US" altLang="en-US"/>
              <a:t>That can not be done if projects are looked at simply one-by-one.</a:t>
            </a:r>
          </a:p>
          <a:p>
            <a:r>
              <a:rPr lang="en-US" altLang="en-US"/>
              <a:t>Portfolio management is key.</a:t>
            </a:r>
          </a:p>
        </p:txBody>
      </p:sp>
      <p:pic>
        <p:nvPicPr>
          <p:cNvPr id="32773" name="Picture 3">
            <a:extLst>
              <a:ext uri="{FF2B5EF4-FFF2-40B4-BE49-F238E27FC236}">
                <a16:creationId xmlns:a16="http://schemas.microsoft.com/office/drawing/2014/main" id="{95888225-E04B-41CB-AD2C-02CFF76AB3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1" y="3810001"/>
            <a:ext cx="26765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5" descr="Peer.jpg">
            <a:extLst>
              <a:ext uri="{FF2B5EF4-FFF2-40B4-BE49-F238E27FC236}">
                <a16:creationId xmlns:a16="http://schemas.microsoft.com/office/drawing/2014/main" id="{B4C148A9-34A7-4CE2-A8CE-6FEAACB5A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8600"/>
            <a:ext cx="160020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DA89612C-5156-434A-A7AE-CDFBC60C390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A5D8819-ED1B-4998-A807-8C77826CAE5D}"/>
              </a:ext>
            </a:extLst>
          </p:cNvPr>
          <p:cNvSpPr>
            <a:spLocks noGrp="1"/>
          </p:cNvSpPr>
          <p:nvPr>
            <p:ph type="sldNum" sz="quarter" idx="12"/>
          </p:nvPr>
        </p:nvSpPr>
        <p:spPr/>
        <p:txBody>
          <a:bodyPr/>
          <a:lstStyle/>
          <a:p>
            <a:fld id="{71B7BAC7-FE87-40F6-AA24-4F4685D1B022}" type="slidenum">
              <a:rPr lang="en-US" smtClean="0"/>
              <a:t>20</a:t>
            </a:fld>
            <a:endParaRPr lang="en-US" dirty="0"/>
          </a:p>
        </p:txBody>
      </p:sp>
    </p:spTree>
    <p:extLst>
      <p:ext uri="{BB962C8B-B14F-4D97-AF65-F5344CB8AC3E}">
        <p14:creationId xmlns:p14="http://schemas.microsoft.com/office/powerpoint/2010/main" val="866557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4E736C81-D9A6-4FB3-86E8-9315BEE665E6}"/>
              </a:ext>
            </a:extLst>
          </p:cNvPr>
          <p:cNvSpPr>
            <a:spLocks noGrp="1" noChangeArrowheads="1"/>
          </p:cNvSpPr>
          <p:nvPr>
            <p:ph type="title"/>
          </p:nvPr>
        </p:nvSpPr>
        <p:spPr>
          <a:xfrm>
            <a:off x="3886200" y="320040"/>
            <a:ext cx="7315200" cy="1097280"/>
          </a:xfrm>
        </p:spPr>
        <p:txBody>
          <a:bodyPr wrap="square" anchor="ctr" lIns="36576" rIns="36576" tIns="18288" bIns="18288">
            <a:normAutofit/>
          </a:bodyPr>
          <a:lstStyle/>
          <a:p>
            <a:r>
              <a:rPr lang="en-US" altLang="en-US"/>
              <a:t>Measurement</a:t>
            </a:r>
          </a:p>
        </p:txBody>
      </p:sp>
      <p:sp>
        <p:nvSpPr>
          <p:cNvPr id="34819" name="Content Placeholder 2">
            <a:extLst>
              <a:ext uri="{FF2B5EF4-FFF2-40B4-BE49-F238E27FC236}">
                <a16:creationId xmlns:a16="http://schemas.microsoft.com/office/drawing/2014/main" id="{8D458C90-97FC-48BD-BBC9-5A282E6AA2BB}"/>
              </a:ext>
            </a:extLst>
          </p:cNvPr>
          <p:cNvSpPr>
            <a:spLocks noGrp="1" noChangeArrowheads="1"/>
          </p:cNvSpPr>
          <p:nvPr>
            <p:ph idx="1"/>
          </p:nvPr>
        </p:nvSpPr>
        <p:spPr>
          <a:xfrm>
            <a:off x="2209800" y="1981200"/>
            <a:ext cx="3886200" cy="4114800"/>
          </a:xfrm>
        </p:spPr>
        <p:txBody>
          <a:bodyPr/>
          <a:lstStyle/>
          <a:p>
            <a:r>
              <a:rPr lang="en-US" altLang="en-US"/>
              <a:t>Measure your strategy.</a:t>
            </a:r>
          </a:p>
          <a:p>
            <a:r>
              <a:rPr lang="en-US" altLang="en-US"/>
              <a:t>Measure your processes.</a:t>
            </a:r>
          </a:p>
          <a:p>
            <a:r>
              <a:rPr lang="en-US" altLang="en-US"/>
              <a:t>Measure your portfolio.</a:t>
            </a:r>
          </a:p>
        </p:txBody>
      </p:sp>
      <p:pic>
        <p:nvPicPr>
          <p:cNvPr id="34821" name="Picture 5" descr="Peer.jpg">
            <a:extLst>
              <a:ext uri="{FF2B5EF4-FFF2-40B4-BE49-F238E27FC236}">
                <a16:creationId xmlns:a16="http://schemas.microsoft.com/office/drawing/2014/main" id="{379842C6-AC19-4BC5-8DE5-24AE40A2A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
            <a:ext cx="160020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measure.jpg">
            <a:extLst>
              <a:ext uri="{FF2B5EF4-FFF2-40B4-BE49-F238E27FC236}">
                <a16:creationId xmlns:a16="http://schemas.microsoft.com/office/drawing/2014/main" id="{7B4B4ADC-15D8-4934-BE82-2098252AC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438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57760953-496B-41FB-8875-C489E0C166F7}"/>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8F22A4C-5A4A-4B91-B24D-015C392A18A1}"/>
              </a:ext>
            </a:extLst>
          </p:cNvPr>
          <p:cNvSpPr>
            <a:spLocks noGrp="1"/>
          </p:cNvSpPr>
          <p:nvPr>
            <p:ph type="sldNum" sz="quarter" idx="12"/>
          </p:nvPr>
        </p:nvSpPr>
        <p:spPr/>
        <p:txBody>
          <a:bodyPr/>
          <a:lstStyle/>
          <a:p>
            <a:fld id="{71B7BAC7-FE87-40F6-AA24-4F4685D1B022}" type="slidenum">
              <a:rPr lang="en-US" smtClean="0"/>
              <a:t>21</a:t>
            </a:fld>
            <a:endParaRPr lang="en-US" dirty="0"/>
          </a:p>
        </p:txBody>
      </p:sp>
    </p:spTree>
    <p:extLst>
      <p:ext uri="{BB962C8B-B14F-4D97-AF65-F5344CB8AC3E}">
        <p14:creationId xmlns:p14="http://schemas.microsoft.com/office/powerpoint/2010/main" val="2258485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4">
            <a:extLst>
              <a:ext uri="{FF2B5EF4-FFF2-40B4-BE49-F238E27FC236}">
                <a16:creationId xmlns:a16="http://schemas.microsoft.com/office/drawing/2014/main" id="{FB0557EF-ECF7-4937-95CA-25C48F2BE095}"/>
              </a:ext>
            </a:extLst>
          </p:cNvPr>
          <p:cNvSpPr>
            <a:spLocks noGrp="1" noChangeArrowheads="1"/>
          </p:cNvSpPr>
          <p:nvPr>
            <p:ph type="title"/>
          </p:nvPr>
        </p:nvSpPr>
        <p:spPr/>
        <p:txBody>
          <a:bodyPr wrap="square" anchor="ctr" lIns="36576" rIns="36576" tIns="18288" bIns="18288">
            <a:normAutofit/>
          </a:bodyPr>
          <a:lstStyle/>
          <a:p>
            <a:r>
              <a:rPr lang="en-US" altLang="en-US"/>
              <a:t>Strategic PM Roadmap</a:t>
            </a:r>
          </a:p>
        </p:txBody>
      </p:sp>
      <p:grpSp>
        <p:nvGrpSpPr>
          <p:cNvPr id="35844" name="Group 24">
            <a:extLst>
              <a:ext uri="{FF2B5EF4-FFF2-40B4-BE49-F238E27FC236}">
                <a16:creationId xmlns:a16="http://schemas.microsoft.com/office/drawing/2014/main" id="{0619E0A1-A2C6-4844-8C5D-F9639153CD27}"/>
              </a:ext>
            </a:extLst>
          </p:cNvPr>
          <p:cNvGrpSpPr>
            <a:grpSpLocks/>
          </p:cNvGrpSpPr>
          <p:nvPr/>
        </p:nvGrpSpPr>
        <p:grpSpPr bwMode="auto">
          <a:xfrm>
            <a:off x="2209800" y="1447800"/>
            <a:ext cx="7848600" cy="5822950"/>
            <a:chOff x="432" y="912"/>
            <a:chExt cx="4944" cy="3668"/>
          </a:xfrm>
        </p:grpSpPr>
        <p:sp>
          <p:nvSpPr>
            <p:cNvPr id="35845" name="Text Box 5">
              <a:extLst>
                <a:ext uri="{FF2B5EF4-FFF2-40B4-BE49-F238E27FC236}">
                  <a16:creationId xmlns:a16="http://schemas.microsoft.com/office/drawing/2014/main" id="{4CD9CD18-BB54-415E-8021-22953284B0CB}"/>
                </a:ext>
              </a:extLst>
            </p:cNvPr>
            <p:cNvSpPr txBox="1">
              <a:spLocks noChangeArrowheads="1"/>
            </p:cNvSpPr>
            <p:nvPr/>
          </p:nvSpPr>
          <p:spPr bwMode="auto">
            <a:xfrm>
              <a:off x="1776" y="912"/>
              <a:ext cx="2304" cy="291"/>
            </a:xfrm>
            <a:prstGeom prst="rect">
              <a:avLst/>
            </a:prstGeom>
            <a:solidFill>
              <a:srgbClr val="CCFFCC"/>
            </a:solidFill>
            <a:ln w="38100">
              <a:solidFill>
                <a:srgbClr val="00FF00"/>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2400">
                  <a:latin typeface="Comic Sans MS" panose="030F0702030302020204" pitchFamily="66" charset="0"/>
                </a:rPr>
                <a:t>Effective Management</a:t>
              </a:r>
            </a:p>
          </p:txBody>
        </p:sp>
        <p:sp>
          <p:nvSpPr>
            <p:cNvPr id="35846" name="Text Box 6">
              <a:extLst>
                <a:ext uri="{FF2B5EF4-FFF2-40B4-BE49-F238E27FC236}">
                  <a16:creationId xmlns:a16="http://schemas.microsoft.com/office/drawing/2014/main" id="{2133D24F-7B1E-4958-B895-401E13AB82D7}"/>
                </a:ext>
              </a:extLst>
            </p:cNvPr>
            <p:cNvSpPr txBox="1">
              <a:spLocks noChangeArrowheads="1"/>
            </p:cNvSpPr>
            <p:nvPr/>
          </p:nvSpPr>
          <p:spPr bwMode="auto">
            <a:xfrm>
              <a:off x="912" y="1440"/>
              <a:ext cx="960" cy="233"/>
            </a:xfrm>
            <a:prstGeom prst="rect">
              <a:avLst/>
            </a:prstGeom>
            <a:solidFill>
              <a:srgbClr val="CCFFFF"/>
            </a:solidFill>
            <a:ln w="38100">
              <a:solidFill>
                <a:schemeClr val="accent2"/>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800">
                  <a:latin typeface="Comic Sans MS" panose="030F0702030302020204" pitchFamily="66" charset="0"/>
                </a:rPr>
                <a:t>Processes</a:t>
              </a:r>
            </a:p>
          </p:txBody>
        </p:sp>
        <p:sp>
          <p:nvSpPr>
            <p:cNvPr id="35847" name="Text Box 7">
              <a:extLst>
                <a:ext uri="{FF2B5EF4-FFF2-40B4-BE49-F238E27FC236}">
                  <a16:creationId xmlns:a16="http://schemas.microsoft.com/office/drawing/2014/main" id="{A527947B-1292-403C-86BD-93779EAAAD34}"/>
                </a:ext>
              </a:extLst>
            </p:cNvPr>
            <p:cNvSpPr txBox="1">
              <a:spLocks noChangeArrowheads="1"/>
            </p:cNvSpPr>
            <p:nvPr/>
          </p:nvSpPr>
          <p:spPr bwMode="auto">
            <a:xfrm>
              <a:off x="1872" y="1488"/>
              <a:ext cx="960" cy="233"/>
            </a:xfrm>
            <a:prstGeom prst="rect">
              <a:avLst/>
            </a:prstGeom>
            <a:solidFill>
              <a:srgbClr val="CCFFFF"/>
            </a:solidFill>
            <a:ln w="38100">
              <a:solidFill>
                <a:schemeClr val="accent2"/>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800">
                  <a:latin typeface="Comic Sans MS" panose="030F0702030302020204" pitchFamily="66" charset="0"/>
                </a:rPr>
                <a:t>Portfolios</a:t>
              </a:r>
            </a:p>
          </p:txBody>
        </p:sp>
        <p:sp>
          <p:nvSpPr>
            <p:cNvPr id="35848" name="Text Box 8">
              <a:extLst>
                <a:ext uri="{FF2B5EF4-FFF2-40B4-BE49-F238E27FC236}">
                  <a16:creationId xmlns:a16="http://schemas.microsoft.com/office/drawing/2014/main" id="{86A7613B-7B10-4897-B40E-ED138CB0033C}"/>
                </a:ext>
              </a:extLst>
            </p:cNvPr>
            <p:cNvSpPr txBox="1">
              <a:spLocks noChangeArrowheads="1"/>
            </p:cNvSpPr>
            <p:nvPr/>
          </p:nvSpPr>
          <p:spPr bwMode="auto">
            <a:xfrm>
              <a:off x="2832" y="1536"/>
              <a:ext cx="960" cy="233"/>
            </a:xfrm>
            <a:prstGeom prst="rect">
              <a:avLst/>
            </a:prstGeom>
            <a:solidFill>
              <a:srgbClr val="CCFFFF"/>
            </a:solidFill>
            <a:ln w="38100">
              <a:solidFill>
                <a:schemeClr val="accent2"/>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800">
                  <a:latin typeface="Comic Sans MS" panose="030F0702030302020204" pitchFamily="66" charset="0"/>
                </a:rPr>
                <a:t>Programs</a:t>
              </a:r>
            </a:p>
          </p:txBody>
        </p:sp>
        <p:sp>
          <p:nvSpPr>
            <p:cNvPr id="35849" name="Text Box 9">
              <a:extLst>
                <a:ext uri="{FF2B5EF4-FFF2-40B4-BE49-F238E27FC236}">
                  <a16:creationId xmlns:a16="http://schemas.microsoft.com/office/drawing/2014/main" id="{E3A50189-F02F-454D-94D9-1ECE8CD6E66B}"/>
                </a:ext>
              </a:extLst>
            </p:cNvPr>
            <p:cNvSpPr txBox="1">
              <a:spLocks noChangeArrowheads="1"/>
            </p:cNvSpPr>
            <p:nvPr/>
          </p:nvSpPr>
          <p:spPr bwMode="auto">
            <a:xfrm>
              <a:off x="3792" y="1584"/>
              <a:ext cx="960" cy="233"/>
            </a:xfrm>
            <a:prstGeom prst="rect">
              <a:avLst/>
            </a:prstGeom>
            <a:solidFill>
              <a:srgbClr val="CCFFFF"/>
            </a:solidFill>
            <a:ln w="38100">
              <a:solidFill>
                <a:schemeClr val="accent2"/>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800">
                  <a:latin typeface="Comic Sans MS" panose="030F0702030302020204" pitchFamily="66" charset="0"/>
                </a:rPr>
                <a:t>Projects</a:t>
              </a:r>
            </a:p>
          </p:txBody>
        </p:sp>
        <p:sp>
          <p:nvSpPr>
            <p:cNvPr id="35850" name="Text Box 10">
              <a:extLst>
                <a:ext uri="{FF2B5EF4-FFF2-40B4-BE49-F238E27FC236}">
                  <a16:creationId xmlns:a16="http://schemas.microsoft.com/office/drawing/2014/main" id="{64BEF2E9-C746-499F-9B1C-C0218397C9E9}"/>
                </a:ext>
              </a:extLst>
            </p:cNvPr>
            <p:cNvSpPr txBox="1">
              <a:spLocks noChangeArrowheads="1"/>
            </p:cNvSpPr>
            <p:nvPr/>
          </p:nvSpPr>
          <p:spPr bwMode="auto">
            <a:xfrm>
              <a:off x="1920" y="1968"/>
              <a:ext cx="1920" cy="252"/>
            </a:xfrm>
            <a:prstGeom prst="rect">
              <a:avLst/>
            </a:prstGeom>
            <a:solidFill>
              <a:srgbClr val="CCFFCC"/>
            </a:solidFill>
            <a:ln w="38100">
              <a:solidFill>
                <a:srgbClr val="00FF00"/>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2000">
                  <a:latin typeface="Comic Sans MS" panose="030F0702030302020204" pitchFamily="66" charset="0"/>
                </a:rPr>
                <a:t>Measure Results</a:t>
              </a:r>
            </a:p>
          </p:txBody>
        </p:sp>
        <p:sp>
          <p:nvSpPr>
            <p:cNvPr id="35851" name="Text Box 11">
              <a:extLst>
                <a:ext uri="{FF2B5EF4-FFF2-40B4-BE49-F238E27FC236}">
                  <a16:creationId xmlns:a16="http://schemas.microsoft.com/office/drawing/2014/main" id="{25F42BEC-7807-4739-A918-ABC68E8A424E}"/>
                </a:ext>
              </a:extLst>
            </p:cNvPr>
            <p:cNvSpPr txBox="1">
              <a:spLocks noChangeArrowheads="1"/>
            </p:cNvSpPr>
            <p:nvPr/>
          </p:nvSpPr>
          <p:spPr bwMode="auto">
            <a:xfrm>
              <a:off x="1920" y="2304"/>
              <a:ext cx="1920" cy="252"/>
            </a:xfrm>
            <a:prstGeom prst="rect">
              <a:avLst/>
            </a:prstGeom>
            <a:solidFill>
              <a:srgbClr val="CCFFCC"/>
            </a:solidFill>
            <a:ln w="38100">
              <a:solidFill>
                <a:srgbClr val="00FF00"/>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2000">
                  <a:latin typeface="Comic Sans MS" panose="030F0702030302020204" pitchFamily="66" charset="0"/>
                </a:rPr>
                <a:t>Baselines</a:t>
              </a:r>
            </a:p>
          </p:txBody>
        </p:sp>
        <p:sp>
          <p:nvSpPr>
            <p:cNvPr id="35852" name="Text Box 12">
              <a:extLst>
                <a:ext uri="{FF2B5EF4-FFF2-40B4-BE49-F238E27FC236}">
                  <a16:creationId xmlns:a16="http://schemas.microsoft.com/office/drawing/2014/main" id="{E448945D-067D-4710-8133-180B18092A6C}"/>
                </a:ext>
              </a:extLst>
            </p:cNvPr>
            <p:cNvSpPr txBox="1">
              <a:spLocks noChangeArrowheads="1"/>
            </p:cNvSpPr>
            <p:nvPr/>
          </p:nvSpPr>
          <p:spPr bwMode="auto">
            <a:xfrm>
              <a:off x="1440" y="2765"/>
              <a:ext cx="1104" cy="1815"/>
            </a:xfrm>
            <a:prstGeom prst="rect">
              <a:avLst/>
            </a:prstGeom>
            <a:solidFill>
              <a:srgbClr val="CCFFFF"/>
            </a:solidFill>
            <a:ln w="38100">
              <a:solidFill>
                <a:schemeClr val="accent2"/>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800" i="1">
                  <a:latin typeface="Comic Sans MS" panose="030F0702030302020204" pitchFamily="66" charset="0"/>
                </a:rPr>
                <a:t>Inputs</a:t>
              </a:r>
            </a:p>
            <a:p>
              <a:pPr algn="l">
                <a:spcBef>
                  <a:spcPct val="50000"/>
                </a:spcBef>
                <a:buFontTx/>
                <a:buChar char="•"/>
              </a:pPr>
              <a:r>
                <a:rPr lang="en-US" altLang="en-US" sz="1800">
                  <a:latin typeface="Comic Sans MS" panose="030F0702030302020204" pitchFamily="66" charset="0"/>
                </a:rPr>
                <a:t>Management</a:t>
              </a:r>
            </a:p>
            <a:p>
              <a:pPr algn="l">
                <a:spcBef>
                  <a:spcPct val="50000"/>
                </a:spcBef>
                <a:buFontTx/>
                <a:buChar char="•"/>
              </a:pPr>
              <a:r>
                <a:rPr lang="en-US" altLang="en-US" sz="1800">
                  <a:latin typeface="Comic Sans MS" panose="030F0702030302020204" pitchFamily="66" charset="0"/>
                </a:rPr>
                <a:t>Clients</a:t>
              </a:r>
            </a:p>
            <a:p>
              <a:pPr algn="l">
                <a:spcBef>
                  <a:spcPct val="50000"/>
                </a:spcBef>
                <a:buFontTx/>
                <a:buChar char="•"/>
              </a:pPr>
              <a:r>
                <a:rPr lang="en-US" altLang="en-US" sz="1800">
                  <a:latin typeface="Comic Sans MS" panose="030F0702030302020204" pitchFamily="66" charset="0"/>
                </a:rPr>
                <a:t>Customers</a:t>
              </a:r>
            </a:p>
            <a:p>
              <a:pPr algn="l">
                <a:spcBef>
                  <a:spcPct val="50000"/>
                </a:spcBef>
                <a:buFontTx/>
                <a:buChar char="•"/>
              </a:pPr>
              <a:r>
                <a:rPr lang="en-US" altLang="en-US" sz="1800">
                  <a:latin typeface="Comic Sans MS" panose="030F0702030302020204" pitchFamily="66" charset="0"/>
                </a:rPr>
                <a:t>Employees</a:t>
              </a:r>
            </a:p>
            <a:p>
              <a:pPr algn="l">
                <a:spcBef>
                  <a:spcPct val="50000"/>
                </a:spcBef>
                <a:buFontTx/>
                <a:buChar char="•"/>
              </a:pPr>
              <a:r>
                <a:rPr lang="en-US" altLang="en-US" sz="1800">
                  <a:latin typeface="Comic Sans MS" panose="030F0702030302020204" pitchFamily="66" charset="0"/>
                </a:rPr>
                <a:t>Stakeholders</a:t>
              </a:r>
            </a:p>
            <a:p>
              <a:pPr algn="l">
                <a:spcBef>
                  <a:spcPct val="50000"/>
                </a:spcBef>
                <a:buFontTx/>
                <a:buChar char="•"/>
              </a:pPr>
              <a:endParaRPr lang="en-US" altLang="en-US" sz="1800">
                <a:latin typeface="Comic Sans MS" panose="030F0702030302020204" pitchFamily="66" charset="0"/>
              </a:endParaRPr>
            </a:p>
          </p:txBody>
        </p:sp>
        <p:sp>
          <p:nvSpPr>
            <p:cNvPr id="35853" name="Text Box 13">
              <a:extLst>
                <a:ext uri="{FF2B5EF4-FFF2-40B4-BE49-F238E27FC236}">
                  <a16:creationId xmlns:a16="http://schemas.microsoft.com/office/drawing/2014/main" id="{BB717DCB-5E80-4221-9449-13E5501A7C8D}"/>
                </a:ext>
              </a:extLst>
            </p:cNvPr>
            <p:cNvSpPr txBox="1">
              <a:spLocks noChangeArrowheads="1"/>
            </p:cNvSpPr>
            <p:nvPr/>
          </p:nvSpPr>
          <p:spPr bwMode="auto">
            <a:xfrm>
              <a:off x="3360" y="2765"/>
              <a:ext cx="1248" cy="1815"/>
            </a:xfrm>
            <a:prstGeom prst="rect">
              <a:avLst/>
            </a:prstGeom>
            <a:solidFill>
              <a:srgbClr val="CCFFFF"/>
            </a:solidFill>
            <a:ln w="38100">
              <a:solidFill>
                <a:schemeClr val="accent2"/>
              </a:solidFill>
              <a:miter lim="800000"/>
              <a:headEnd/>
              <a:tailEnd/>
            </a:ln>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800" i="1">
                  <a:latin typeface="Comic Sans MS" panose="030F0702030302020204" pitchFamily="66" charset="0"/>
                </a:rPr>
                <a:t>Measurement</a:t>
              </a:r>
            </a:p>
            <a:p>
              <a:pPr algn="l">
                <a:spcBef>
                  <a:spcPct val="50000"/>
                </a:spcBef>
                <a:buFontTx/>
                <a:buChar char="•"/>
              </a:pPr>
              <a:r>
                <a:rPr lang="en-US" altLang="en-US" sz="1800">
                  <a:latin typeface="Comic Sans MS" panose="030F0702030302020204" pitchFamily="66" charset="0"/>
                </a:rPr>
                <a:t>Risks</a:t>
              </a:r>
            </a:p>
            <a:p>
              <a:pPr algn="l">
                <a:spcBef>
                  <a:spcPct val="50000"/>
                </a:spcBef>
                <a:buFontTx/>
                <a:buChar char="•"/>
              </a:pPr>
              <a:r>
                <a:rPr lang="en-US" altLang="en-US" sz="1800">
                  <a:latin typeface="Comic Sans MS" panose="030F0702030302020204" pitchFamily="66" charset="0"/>
                </a:rPr>
                <a:t>KPIs</a:t>
              </a:r>
            </a:p>
            <a:p>
              <a:pPr algn="l">
                <a:spcBef>
                  <a:spcPct val="50000"/>
                </a:spcBef>
                <a:buFontTx/>
                <a:buChar char="•"/>
              </a:pPr>
              <a:r>
                <a:rPr lang="en-US" altLang="en-US" sz="1800">
                  <a:latin typeface="Comic Sans MS" panose="030F0702030302020204" pitchFamily="66" charset="0"/>
                </a:rPr>
                <a:t>Metrics</a:t>
              </a:r>
            </a:p>
            <a:p>
              <a:pPr algn="l">
                <a:spcBef>
                  <a:spcPct val="50000"/>
                </a:spcBef>
                <a:buFontTx/>
                <a:buChar char="•"/>
              </a:pPr>
              <a:r>
                <a:rPr lang="en-US" altLang="en-US" sz="1800">
                  <a:latin typeface="Comic Sans MS" panose="030F0702030302020204" pitchFamily="66" charset="0"/>
                </a:rPr>
                <a:t>Measurements</a:t>
              </a:r>
            </a:p>
            <a:p>
              <a:pPr algn="l">
                <a:spcBef>
                  <a:spcPct val="50000"/>
                </a:spcBef>
                <a:buFontTx/>
                <a:buChar char="•"/>
              </a:pPr>
              <a:r>
                <a:rPr lang="en-US" altLang="en-US" sz="1800">
                  <a:latin typeface="Comic Sans MS" panose="030F0702030302020204" pitchFamily="66" charset="0"/>
                </a:rPr>
                <a:t>Estimates</a:t>
              </a:r>
            </a:p>
            <a:p>
              <a:pPr algn="l">
                <a:spcBef>
                  <a:spcPct val="50000"/>
                </a:spcBef>
              </a:pPr>
              <a:endParaRPr lang="en-US" altLang="en-US" sz="1800">
                <a:latin typeface="Comic Sans MS" panose="030F0702030302020204" pitchFamily="66" charset="0"/>
              </a:endParaRPr>
            </a:p>
          </p:txBody>
        </p:sp>
        <p:sp>
          <p:nvSpPr>
            <p:cNvPr id="35854" name="AutoShape 15">
              <a:extLst>
                <a:ext uri="{FF2B5EF4-FFF2-40B4-BE49-F238E27FC236}">
                  <a16:creationId xmlns:a16="http://schemas.microsoft.com/office/drawing/2014/main" id="{88B7CE97-6B67-4D0C-B541-A3816AACA50E}"/>
                </a:ext>
              </a:extLst>
            </p:cNvPr>
            <p:cNvSpPr>
              <a:spLocks noChangeArrowheads="1"/>
            </p:cNvSpPr>
            <p:nvPr/>
          </p:nvSpPr>
          <p:spPr bwMode="auto">
            <a:xfrm>
              <a:off x="2592" y="3360"/>
              <a:ext cx="720" cy="384"/>
            </a:xfrm>
            <a:prstGeom prst="leftRightArrow">
              <a:avLst>
                <a:gd name="adj1" fmla="val 50000"/>
                <a:gd name="adj2" fmla="val 37500"/>
              </a:avLst>
            </a:prstGeom>
            <a:solidFill>
              <a:srgbClr val="00FF00"/>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800"/>
                <a:t>Consensus</a:t>
              </a:r>
            </a:p>
          </p:txBody>
        </p:sp>
        <p:sp>
          <p:nvSpPr>
            <p:cNvPr id="35855" name="AutoShape 17">
              <a:extLst>
                <a:ext uri="{FF2B5EF4-FFF2-40B4-BE49-F238E27FC236}">
                  <a16:creationId xmlns:a16="http://schemas.microsoft.com/office/drawing/2014/main" id="{B9B70607-F4C9-477F-8965-ADCE744D8690}"/>
                </a:ext>
              </a:extLst>
            </p:cNvPr>
            <p:cNvSpPr>
              <a:spLocks noChangeArrowheads="1"/>
            </p:cNvSpPr>
            <p:nvPr/>
          </p:nvSpPr>
          <p:spPr bwMode="auto">
            <a:xfrm>
              <a:off x="4848" y="1680"/>
              <a:ext cx="528" cy="2160"/>
            </a:xfrm>
            <a:prstGeom prst="curvedLeftArrow">
              <a:avLst>
                <a:gd name="adj1" fmla="val 81818"/>
                <a:gd name="adj2" fmla="val 163636"/>
                <a:gd name="adj3" fmla="val 33333"/>
              </a:avLst>
            </a:prstGeom>
            <a:solidFill>
              <a:srgbClr val="3366FF"/>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5856" name="AutoShape 18">
              <a:extLst>
                <a:ext uri="{FF2B5EF4-FFF2-40B4-BE49-F238E27FC236}">
                  <a16:creationId xmlns:a16="http://schemas.microsoft.com/office/drawing/2014/main" id="{F78A4DC7-966A-4693-AF61-8086948ECF54}"/>
                </a:ext>
              </a:extLst>
            </p:cNvPr>
            <p:cNvSpPr>
              <a:spLocks noChangeArrowheads="1"/>
            </p:cNvSpPr>
            <p:nvPr/>
          </p:nvSpPr>
          <p:spPr bwMode="auto">
            <a:xfrm>
              <a:off x="432" y="1680"/>
              <a:ext cx="528" cy="2256"/>
            </a:xfrm>
            <a:prstGeom prst="curvedRightArrow">
              <a:avLst>
                <a:gd name="adj1" fmla="val 85455"/>
                <a:gd name="adj2" fmla="val 170909"/>
                <a:gd name="adj3" fmla="val 33333"/>
              </a:avLst>
            </a:prstGeom>
            <a:solidFill>
              <a:srgbClr val="3366FF"/>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5857" name="AutoShape 19">
              <a:extLst>
                <a:ext uri="{FF2B5EF4-FFF2-40B4-BE49-F238E27FC236}">
                  <a16:creationId xmlns:a16="http://schemas.microsoft.com/office/drawing/2014/main" id="{D8FA3907-4183-4CBF-BED6-239C772682B2}"/>
                </a:ext>
              </a:extLst>
            </p:cNvPr>
            <p:cNvSpPr>
              <a:spLocks noChangeArrowheads="1"/>
            </p:cNvSpPr>
            <p:nvPr/>
          </p:nvSpPr>
          <p:spPr bwMode="auto">
            <a:xfrm>
              <a:off x="2832" y="2640"/>
              <a:ext cx="240" cy="720"/>
            </a:xfrm>
            <a:prstGeom prst="upArrow">
              <a:avLst>
                <a:gd name="adj1" fmla="val 50000"/>
                <a:gd name="adj2" fmla="val 75000"/>
              </a:avLst>
            </a:prstGeom>
            <a:solidFill>
              <a:srgbClr val="00FF00"/>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5858" name="AutoShape 20">
              <a:extLst>
                <a:ext uri="{FF2B5EF4-FFF2-40B4-BE49-F238E27FC236}">
                  <a16:creationId xmlns:a16="http://schemas.microsoft.com/office/drawing/2014/main" id="{E5429F8C-6B6E-4E8A-A5AD-C12ECAB990B9}"/>
                </a:ext>
              </a:extLst>
            </p:cNvPr>
            <p:cNvSpPr>
              <a:spLocks noChangeArrowheads="1"/>
            </p:cNvSpPr>
            <p:nvPr/>
          </p:nvSpPr>
          <p:spPr bwMode="auto">
            <a:xfrm>
              <a:off x="2784" y="1248"/>
              <a:ext cx="288" cy="192"/>
            </a:xfrm>
            <a:prstGeom prst="upArrow">
              <a:avLst>
                <a:gd name="adj1" fmla="val 50000"/>
                <a:gd name="adj2" fmla="val 25000"/>
              </a:avLst>
            </a:prstGeom>
            <a:solidFill>
              <a:srgbClr val="339966"/>
            </a:solidFill>
            <a:ln w="9525">
              <a:solidFill>
                <a:schemeClr val="tx1"/>
              </a:solidFill>
              <a:miter lim="800000"/>
              <a:headEnd/>
              <a:tailEnd/>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5859" name="Text Box 21">
              <a:extLst>
                <a:ext uri="{FF2B5EF4-FFF2-40B4-BE49-F238E27FC236}">
                  <a16:creationId xmlns:a16="http://schemas.microsoft.com/office/drawing/2014/main" id="{680FF769-4474-43ED-84F1-2969CA17E1E9}"/>
                </a:ext>
              </a:extLst>
            </p:cNvPr>
            <p:cNvSpPr txBox="1">
              <a:spLocks noChangeArrowheads="1"/>
            </p:cNvSpPr>
            <p:nvPr/>
          </p:nvSpPr>
          <p:spPr bwMode="auto">
            <a:xfrm>
              <a:off x="4032" y="2160"/>
              <a:ext cx="4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b="1">
                  <a:latin typeface="Comic Sans MS" panose="030F0702030302020204" pitchFamily="66" charset="0"/>
                </a:rPr>
                <a:t>Pilots</a:t>
              </a:r>
            </a:p>
          </p:txBody>
        </p:sp>
        <p:sp>
          <p:nvSpPr>
            <p:cNvPr id="35860" name="Text Box 22">
              <a:extLst>
                <a:ext uri="{FF2B5EF4-FFF2-40B4-BE49-F238E27FC236}">
                  <a16:creationId xmlns:a16="http://schemas.microsoft.com/office/drawing/2014/main" id="{7E2D6159-2D7F-47FB-89C4-4D980FC764D9}"/>
                </a:ext>
              </a:extLst>
            </p:cNvPr>
            <p:cNvSpPr txBox="1">
              <a:spLocks noChangeArrowheads="1"/>
            </p:cNvSpPr>
            <p:nvPr/>
          </p:nvSpPr>
          <p:spPr bwMode="auto">
            <a:xfrm>
              <a:off x="1008" y="1872"/>
              <a:ext cx="76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b="1">
                  <a:latin typeface="Comic Sans MS" panose="030F0702030302020204" pitchFamily="66" charset="0"/>
                </a:rPr>
                <a:t>Defined Methods</a:t>
              </a:r>
            </a:p>
          </p:txBody>
        </p:sp>
        <p:sp>
          <p:nvSpPr>
            <p:cNvPr id="35861" name="Freeform 23">
              <a:extLst>
                <a:ext uri="{FF2B5EF4-FFF2-40B4-BE49-F238E27FC236}">
                  <a16:creationId xmlns:a16="http://schemas.microsoft.com/office/drawing/2014/main" id="{2DA2897D-4E92-450B-A36E-E0FB2AF96A64}"/>
                </a:ext>
              </a:extLst>
            </p:cNvPr>
            <p:cNvSpPr>
              <a:spLocks/>
            </p:cNvSpPr>
            <p:nvPr/>
          </p:nvSpPr>
          <p:spPr bwMode="auto">
            <a:xfrm>
              <a:off x="1344" y="1776"/>
              <a:ext cx="576" cy="568"/>
            </a:xfrm>
            <a:custGeom>
              <a:avLst/>
              <a:gdLst>
                <a:gd name="T0" fmla="*/ 433945448 w 688"/>
                <a:gd name="T1" fmla="*/ 1034753629 h 616"/>
                <a:gd name="T2" fmla="*/ 433945448 w 688"/>
                <a:gd name="T3" fmla="*/ 1034753629 h 616"/>
                <a:gd name="T4" fmla="*/ 433945448 w 688"/>
                <a:gd name="T5" fmla="*/ 0 h 616"/>
                <a:gd name="T6" fmla="*/ 0 60000 65536"/>
                <a:gd name="T7" fmla="*/ 0 60000 65536"/>
                <a:gd name="T8" fmla="*/ 0 60000 65536"/>
                <a:gd name="T9" fmla="*/ 0 w 688"/>
                <a:gd name="T10" fmla="*/ 0 h 616"/>
                <a:gd name="T11" fmla="*/ 688 w 688"/>
                <a:gd name="T12" fmla="*/ 616 h 616"/>
              </a:gdLst>
              <a:ahLst/>
              <a:cxnLst>
                <a:cxn ang="T6">
                  <a:pos x="T0" y="T1"/>
                </a:cxn>
                <a:cxn ang="T7">
                  <a:pos x="T2" y="T3"/>
                </a:cxn>
                <a:cxn ang="T8">
                  <a:pos x="T4" y="T5"/>
                </a:cxn>
              </a:cxnLst>
              <a:rect l="T9" t="T10" r="T11" b="T12"/>
              <a:pathLst>
                <a:path w="688" h="616">
                  <a:moveTo>
                    <a:pt x="688" y="528"/>
                  </a:moveTo>
                  <a:cubicBezTo>
                    <a:pt x="456" y="572"/>
                    <a:pt x="224" y="616"/>
                    <a:pt x="112" y="528"/>
                  </a:cubicBezTo>
                  <a:cubicBezTo>
                    <a:pt x="0" y="440"/>
                    <a:pt x="24" y="72"/>
                    <a:pt x="16" y="0"/>
                  </a:cubicBezTo>
                </a:path>
              </a:pathLst>
            </a:custGeom>
            <a:noFill/>
            <a:ln w="952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35862" name="Freeform 26">
              <a:extLst>
                <a:ext uri="{FF2B5EF4-FFF2-40B4-BE49-F238E27FC236}">
                  <a16:creationId xmlns:a16="http://schemas.microsoft.com/office/drawing/2014/main" id="{1F7F694E-C78E-4C6E-B9AE-558916E5B7F4}"/>
                </a:ext>
              </a:extLst>
            </p:cNvPr>
            <p:cNvSpPr>
              <a:spLocks/>
            </p:cNvSpPr>
            <p:nvPr/>
          </p:nvSpPr>
          <p:spPr bwMode="auto">
            <a:xfrm>
              <a:off x="3888" y="1968"/>
              <a:ext cx="432" cy="768"/>
            </a:xfrm>
            <a:custGeom>
              <a:avLst/>
              <a:gdLst>
                <a:gd name="T0" fmla="*/ 23646 w 1536"/>
                <a:gd name="T1" fmla="*/ 457326243 h 912"/>
                <a:gd name="T2" fmla="*/ 23646 w 1536"/>
                <a:gd name="T3" fmla="*/ 457326243 h 912"/>
                <a:gd name="T4" fmla="*/ 23646 w 1536"/>
                <a:gd name="T5" fmla="*/ 457326243 h 912"/>
                <a:gd name="T6" fmla="*/ 23646 w 1536"/>
                <a:gd name="T7" fmla="*/ 0 h 912"/>
                <a:gd name="T8" fmla="*/ 0 60000 65536"/>
                <a:gd name="T9" fmla="*/ 0 60000 65536"/>
                <a:gd name="T10" fmla="*/ 0 60000 65536"/>
                <a:gd name="T11" fmla="*/ 0 60000 65536"/>
                <a:gd name="T12" fmla="*/ 0 w 1536"/>
                <a:gd name="T13" fmla="*/ 0 h 912"/>
                <a:gd name="T14" fmla="*/ 1536 w 1536"/>
                <a:gd name="T15" fmla="*/ 912 h 912"/>
              </a:gdLst>
              <a:ahLst/>
              <a:cxnLst>
                <a:cxn ang="T8">
                  <a:pos x="T0" y="T1"/>
                </a:cxn>
                <a:cxn ang="T9">
                  <a:pos x="T2" y="T3"/>
                </a:cxn>
                <a:cxn ang="T10">
                  <a:pos x="T4" y="T5"/>
                </a:cxn>
                <a:cxn ang="T11">
                  <a:pos x="T6" y="T7"/>
                </a:cxn>
              </a:cxnLst>
              <a:rect l="T12" t="T13" r="T14" b="T15"/>
              <a:pathLst>
                <a:path w="1536" h="912">
                  <a:moveTo>
                    <a:pt x="144" y="912"/>
                  </a:moveTo>
                  <a:cubicBezTo>
                    <a:pt x="72" y="836"/>
                    <a:pt x="0" y="760"/>
                    <a:pt x="192" y="720"/>
                  </a:cubicBezTo>
                  <a:cubicBezTo>
                    <a:pt x="384" y="680"/>
                    <a:pt x="1072" y="792"/>
                    <a:pt x="1296" y="672"/>
                  </a:cubicBezTo>
                  <a:cubicBezTo>
                    <a:pt x="1520" y="552"/>
                    <a:pt x="1528" y="276"/>
                    <a:pt x="1536" y="0"/>
                  </a:cubicBezTo>
                </a:path>
              </a:pathLst>
            </a:custGeom>
            <a:noFill/>
            <a:ln w="9525">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wrap="none"/>
            <a:lstStyle/>
            <a:p>
              <a:endParaRPr lang="en-US"/>
            </a:p>
          </p:txBody>
        </p:sp>
      </p:grpSp>
      <p:sp>
        <p:nvSpPr>
          <p:cNvPr id="2" name="Date Placeholder 1">
            <a:extLst>
              <a:ext uri="{FF2B5EF4-FFF2-40B4-BE49-F238E27FC236}">
                <a16:creationId xmlns:a16="http://schemas.microsoft.com/office/drawing/2014/main" id="{2F0400C6-5F50-4649-8A03-2955E95B4A0E}"/>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EA6303BA-947A-4DF8-A767-144D06D42AA5}"/>
              </a:ext>
            </a:extLst>
          </p:cNvPr>
          <p:cNvSpPr>
            <a:spLocks noGrp="1"/>
          </p:cNvSpPr>
          <p:nvPr>
            <p:ph type="sldNum" sz="quarter" idx="12"/>
          </p:nvPr>
        </p:nvSpPr>
        <p:spPr/>
        <p:txBody>
          <a:bodyPr/>
          <a:lstStyle/>
          <a:p>
            <a:fld id="{71B7BAC7-FE87-40F6-AA24-4F4685D1B022}" type="slidenum">
              <a:rPr lang="en-US" smtClean="0"/>
              <a:t>22</a:t>
            </a:fld>
            <a:endParaRPr lang="en-US"/>
          </a:p>
        </p:txBody>
      </p:sp>
    </p:spTree>
    <p:extLst>
      <p:ext uri="{BB962C8B-B14F-4D97-AF65-F5344CB8AC3E}">
        <p14:creationId xmlns:p14="http://schemas.microsoft.com/office/powerpoint/2010/main" val="126001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ACB4C31-B791-43D2-92EF-5D98845D75E8}"/>
              </a:ext>
            </a:extLst>
          </p:cNvPr>
          <p:cNvSpPr>
            <a:spLocks noGrp="1" noChangeArrowheads="1"/>
          </p:cNvSpPr>
          <p:nvPr>
            <p:ph type="title"/>
          </p:nvPr>
        </p:nvSpPr>
        <p:spPr/>
        <p:txBody>
          <a:bodyPr wrap="square" anchor="ctr" lIns="36576" rIns="36576" tIns="18288" bIns="18288">
            <a:normAutofit/>
          </a:bodyPr>
          <a:lstStyle/>
          <a:p>
            <a:r>
              <a:rPr lang="en-CA" altLang="en-US"/>
              <a:t>The Process</a:t>
            </a:r>
            <a:br>
              <a:rPr lang="en-CA" altLang="en-US"/>
            </a:br>
            <a:r>
              <a:rPr lang="en-CA" altLang="en-US"/>
              <a:t>Focused Organization</a:t>
            </a:r>
            <a:endParaRPr lang="en-US" altLang="en-US" sz="2800" i="1"/>
          </a:p>
        </p:txBody>
      </p:sp>
      <p:pic>
        <p:nvPicPr>
          <p:cNvPr id="36867" name="Picture 3">
            <a:extLst>
              <a:ext uri="{FF2B5EF4-FFF2-40B4-BE49-F238E27FC236}">
                <a16:creationId xmlns:a16="http://schemas.microsoft.com/office/drawing/2014/main" id="{9A241B3A-6F99-43E5-8839-5C2EB035268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743200"/>
            <a:ext cx="5575300" cy="372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5">
            <a:extLst>
              <a:ext uri="{FF2B5EF4-FFF2-40B4-BE49-F238E27FC236}">
                <a16:creationId xmlns:a16="http://schemas.microsoft.com/office/drawing/2014/main" id="{8FDFEB7F-44B0-4CBB-99B3-4926D844110C}"/>
              </a:ext>
            </a:extLst>
          </p:cNvPr>
          <p:cNvSpPr txBox="1">
            <a:spLocks noChangeArrowheads="1"/>
          </p:cNvSpPr>
          <p:nvPr/>
        </p:nvSpPr>
        <p:spPr bwMode="auto">
          <a:xfrm>
            <a:off x="3733800" y="1752600"/>
            <a:ext cx="5791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b="1">
                <a:latin typeface="Arial" panose="020B0604020202020204" pitchFamily="34" charset="0"/>
              </a:rPr>
              <a:t>Typical Network / Horizontal / Process Oriented Organization</a:t>
            </a:r>
          </a:p>
        </p:txBody>
      </p:sp>
      <p:sp>
        <p:nvSpPr>
          <p:cNvPr id="2" name="Date Placeholder 1">
            <a:extLst>
              <a:ext uri="{FF2B5EF4-FFF2-40B4-BE49-F238E27FC236}">
                <a16:creationId xmlns:a16="http://schemas.microsoft.com/office/drawing/2014/main" id="{3588C2A3-EE83-4D32-812C-55D21BAC97D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CC760F7-4B44-49D6-91AD-E4762D992A19}"/>
              </a:ext>
            </a:extLst>
          </p:cNvPr>
          <p:cNvSpPr>
            <a:spLocks noGrp="1"/>
          </p:cNvSpPr>
          <p:nvPr>
            <p:ph type="sldNum" sz="quarter" idx="12"/>
          </p:nvPr>
        </p:nvSpPr>
        <p:spPr/>
        <p:txBody>
          <a:bodyPr/>
          <a:lstStyle/>
          <a:p>
            <a:fld id="{71B7BAC7-FE87-40F6-AA24-4F4685D1B022}" type="slidenum">
              <a:rPr lang="en-US" smtClean="0"/>
              <a:t>23</a:t>
            </a:fld>
            <a:endParaRPr lang="en-US"/>
          </a:p>
        </p:txBody>
      </p:sp>
    </p:spTree>
    <p:extLst>
      <p:ext uri="{BB962C8B-B14F-4D97-AF65-F5344CB8AC3E}">
        <p14:creationId xmlns:p14="http://schemas.microsoft.com/office/powerpoint/2010/main" val="22392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a:extLst>
              <a:ext uri="{FF2B5EF4-FFF2-40B4-BE49-F238E27FC236}">
                <a16:creationId xmlns:a16="http://schemas.microsoft.com/office/drawing/2014/main" id="{3251AA5F-3F2D-4567-839E-D12004CDD4BF}"/>
              </a:ext>
            </a:extLst>
          </p:cNvPr>
          <p:cNvSpPr>
            <a:spLocks noGrp="1" noChangeArrowheads="1"/>
          </p:cNvSpPr>
          <p:nvPr>
            <p:ph type="title"/>
          </p:nvPr>
        </p:nvSpPr>
        <p:spPr>
          <a:xfrm>
            <a:off x="3505200" y="609600"/>
            <a:ext cx="5486400" cy="1143000"/>
          </a:xfrm>
        </p:spPr>
        <p:txBody>
          <a:bodyPr wrap="square" anchor="ctr" lIns="36576" rIns="36576" tIns="18288" bIns="18288">
            <a:normAutofit/>
          </a:bodyPr>
          <a:lstStyle/>
          <a:p>
            <a:r>
              <a:rPr lang="en-US" altLang="en-US"/>
              <a:t>Strategy Alignment</a:t>
            </a:r>
          </a:p>
        </p:txBody>
      </p:sp>
      <p:sp>
        <p:nvSpPr>
          <p:cNvPr id="38915" name="Content Placeholder 4">
            <a:extLst>
              <a:ext uri="{FF2B5EF4-FFF2-40B4-BE49-F238E27FC236}">
                <a16:creationId xmlns:a16="http://schemas.microsoft.com/office/drawing/2014/main" id="{049A8FF3-79A7-4603-BBA8-C71B5B874A3A}"/>
              </a:ext>
            </a:extLst>
          </p:cNvPr>
          <p:cNvSpPr>
            <a:spLocks noGrp="1" noChangeArrowheads="1"/>
          </p:cNvSpPr>
          <p:nvPr>
            <p:ph idx="1"/>
          </p:nvPr>
        </p:nvSpPr>
        <p:spPr>
          <a:xfrm>
            <a:off x="2209800" y="2514600"/>
            <a:ext cx="7772400" cy="4114800"/>
          </a:xfrm>
        </p:spPr>
        <p:txBody>
          <a:bodyPr/>
          <a:lstStyle/>
          <a:p>
            <a:pPr algn="ctr">
              <a:buFontTx/>
              <a:buNone/>
            </a:pPr>
            <a:r>
              <a:rPr lang="en-US" altLang="en-US"/>
              <a:t>Strong evidence suggests that the more clearly project and project portfolio management is tied to business strategy, the better the opportunity for success.</a:t>
            </a:r>
          </a:p>
        </p:txBody>
      </p:sp>
      <p:pic>
        <p:nvPicPr>
          <p:cNvPr id="35845" name="Picture 5">
            <a:extLst>
              <a:ext uri="{FF2B5EF4-FFF2-40B4-BE49-F238E27FC236}">
                <a16:creationId xmlns:a16="http://schemas.microsoft.com/office/drawing/2014/main" id="{A3EB1A45-06B5-43A3-B869-9DB17BDC7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81000"/>
            <a:ext cx="8153400" cy="631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BB019B8C-355F-4147-A521-5F7216AA756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CD47BE5-FE84-45CC-A0B7-13DBA63CE469}"/>
              </a:ext>
            </a:extLst>
          </p:cNvPr>
          <p:cNvSpPr>
            <a:spLocks noGrp="1"/>
          </p:cNvSpPr>
          <p:nvPr>
            <p:ph type="sldNum" sz="quarter" idx="12"/>
          </p:nvPr>
        </p:nvSpPr>
        <p:spPr/>
        <p:txBody>
          <a:bodyPr/>
          <a:lstStyle/>
          <a:p>
            <a:fld id="{71B7BAC7-FE87-40F6-AA24-4F4685D1B022}" type="slidenum">
              <a:rPr lang="en-US" smtClean="0"/>
              <a:t>24</a:t>
            </a:fld>
            <a:endParaRPr lang="en-US" dirty="0"/>
          </a:p>
        </p:txBody>
      </p:sp>
    </p:spTree>
    <p:extLst>
      <p:ext uri="{BB962C8B-B14F-4D97-AF65-F5344CB8AC3E}">
        <p14:creationId xmlns:p14="http://schemas.microsoft.com/office/powerpoint/2010/main" val="3378612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box(in)">
                                      <p:cBhvr>
                                        <p:cTn id="7" dur="50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C65ECE0C-0DCE-4CC6-B555-5C139B968978}"/>
              </a:ext>
            </a:extLst>
          </p:cNvPr>
          <p:cNvSpPr>
            <a:spLocks noGrp="1" noChangeArrowheads="1"/>
          </p:cNvSpPr>
          <p:nvPr>
            <p:ph type="title"/>
          </p:nvPr>
        </p:nvSpPr>
        <p:spPr>
          <a:xfrm>
            <a:off x="4343400" y="152400"/>
            <a:ext cx="5867400" cy="1143000"/>
          </a:xfrm>
        </p:spPr>
        <p:txBody>
          <a:bodyPr wrap="square" anchor="ctr" lIns="36576" rIns="36576" tIns="18288" bIns="18288">
            <a:normAutofit/>
          </a:bodyPr>
          <a:lstStyle/>
          <a:p>
            <a:r>
              <a:rPr lang="en-US" altLang="en-US" sz="3600"/>
              <a:t>Organizational Performance</a:t>
            </a:r>
          </a:p>
        </p:txBody>
      </p:sp>
      <p:grpSp>
        <p:nvGrpSpPr>
          <p:cNvPr id="40963" name="Group 3">
            <a:extLst>
              <a:ext uri="{FF2B5EF4-FFF2-40B4-BE49-F238E27FC236}">
                <a16:creationId xmlns:a16="http://schemas.microsoft.com/office/drawing/2014/main" id="{74A17B77-BE42-4F7E-90AF-18EBC68F5212}"/>
              </a:ext>
            </a:extLst>
          </p:cNvPr>
          <p:cNvGrpSpPr>
            <a:grpSpLocks noChangeAspect="1"/>
          </p:cNvGrpSpPr>
          <p:nvPr/>
        </p:nvGrpSpPr>
        <p:grpSpPr bwMode="auto">
          <a:xfrm>
            <a:off x="3438526" y="2517775"/>
            <a:ext cx="4722813" cy="3429000"/>
            <a:chOff x="912" y="1056"/>
            <a:chExt cx="3504" cy="2400"/>
          </a:xfrm>
        </p:grpSpPr>
        <p:sp>
          <p:nvSpPr>
            <p:cNvPr id="40987" name="Line 4">
              <a:extLst>
                <a:ext uri="{FF2B5EF4-FFF2-40B4-BE49-F238E27FC236}">
                  <a16:creationId xmlns:a16="http://schemas.microsoft.com/office/drawing/2014/main" id="{5B5F4F95-0C32-4C65-ADEC-06962A0E94A0}"/>
                </a:ext>
              </a:extLst>
            </p:cNvPr>
            <p:cNvSpPr>
              <a:spLocks noChangeAspect="1" noChangeShapeType="1"/>
            </p:cNvSpPr>
            <p:nvPr/>
          </p:nvSpPr>
          <p:spPr bwMode="auto">
            <a:xfrm>
              <a:off x="912" y="1056"/>
              <a:ext cx="0" cy="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88" name="Line 5">
              <a:extLst>
                <a:ext uri="{FF2B5EF4-FFF2-40B4-BE49-F238E27FC236}">
                  <a16:creationId xmlns:a16="http://schemas.microsoft.com/office/drawing/2014/main" id="{7739D711-9643-4C9C-B7BF-0AF36855212B}"/>
                </a:ext>
              </a:extLst>
            </p:cNvPr>
            <p:cNvSpPr>
              <a:spLocks noChangeAspect="1" noChangeShapeType="1"/>
            </p:cNvSpPr>
            <p:nvPr/>
          </p:nvSpPr>
          <p:spPr bwMode="auto">
            <a:xfrm>
              <a:off x="912" y="3456"/>
              <a:ext cx="35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0964" name="Line 6">
            <a:extLst>
              <a:ext uri="{FF2B5EF4-FFF2-40B4-BE49-F238E27FC236}">
                <a16:creationId xmlns:a16="http://schemas.microsoft.com/office/drawing/2014/main" id="{1C98412D-A9BD-46B8-BCDC-34DB91D4AAA8}"/>
              </a:ext>
            </a:extLst>
          </p:cNvPr>
          <p:cNvSpPr>
            <a:spLocks noChangeAspect="1" noChangeShapeType="1"/>
          </p:cNvSpPr>
          <p:nvPr/>
        </p:nvSpPr>
        <p:spPr bwMode="auto">
          <a:xfrm flipV="1">
            <a:off x="3438525" y="2711451"/>
            <a:ext cx="4529138" cy="841375"/>
          </a:xfrm>
          <a:prstGeom prst="line">
            <a:avLst/>
          </a:prstGeom>
          <a:noFill/>
          <a:ln w="28575">
            <a:solidFill>
              <a:srgbClr val="0000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5" name="Line 7">
            <a:extLst>
              <a:ext uri="{FF2B5EF4-FFF2-40B4-BE49-F238E27FC236}">
                <a16:creationId xmlns:a16="http://schemas.microsoft.com/office/drawing/2014/main" id="{5038DA62-B7CC-4666-A068-C0A9321703DE}"/>
              </a:ext>
            </a:extLst>
          </p:cNvPr>
          <p:cNvSpPr>
            <a:spLocks noChangeAspect="1" noChangeShapeType="1"/>
          </p:cNvSpPr>
          <p:nvPr/>
        </p:nvSpPr>
        <p:spPr bwMode="auto">
          <a:xfrm>
            <a:off x="7967663" y="2711450"/>
            <a:ext cx="0" cy="7112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6" name="Text Box 8">
            <a:extLst>
              <a:ext uri="{FF2B5EF4-FFF2-40B4-BE49-F238E27FC236}">
                <a16:creationId xmlns:a16="http://schemas.microsoft.com/office/drawing/2014/main" id="{C21B5653-8128-4F5F-A838-8556705FFF91}"/>
              </a:ext>
            </a:extLst>
          </p:cNvPr>
          <p:cNvSpPr txBox="1">
            <a:spLocks noChangeAspect="1" noChangeArrowheads="1"/>
          </p:cNvSpPr>
          <p:nvPr/>
        </p:nvSpPr>
        <p:spPr bwMode="auto">
          <a:xfrm rot="20955084">
            <a:off x="4343400" y="2776538"/>
            <a:ext cx="24590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a:t>Full Potential</a:t>
            </a:r>
          </a:p>
        </p:txBody>
      </p:sp>
      <p:sp>
        <p:nvSpPr>
          <p:cNvPr id="40967" name="Text Box 9">
            <a:extLst>
              <a:ext uri="{FF2B5EF4-FFF2-40B4-BE49-F238E27FC236}">
                <a16:creationId xmlns:a16="http://schemas.microsoft.com/office/drawing/2014/main" id="{8484E473-CB04-4F2E-9139-6584D7CD24AD}"/>
              </a:ext>
            </a:extLst>
          </p:cNvPr>
          <p:cNvSpPr txBox="1">
            <a:spLocks noChangeAspect="1" noChangeArrowheads="1"/>
          </p:cNvSpPr>
          <p:nvPr/>
        </p:nvSpPr>
        <p:spPr bwMode="auto">
          <a:xfrm>
            <a:off x="1882776" y="3733800"/>
            <a:ext cx="16224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0000"/>
              </a:spcBef>
            </a:pPr>
            <a:r>
              <a:rPr lang="en-US" altLang="en-US" sz="1600"/>
              <a:t>Performance/ Productivity</a:t>
            </a:r>
          </a:p>
        </p:txBody>
      </p:sp>
      <p:sp>
        <p:nvSpPr>
          <p:cNvPr id="40968" name="Text Box 10">
            <a:extLst>
              <a:ext uri="{FF2B5EF4-FFF2-40B4-BE49-F238E27FC236}">
                <a16:creationId xmlns:a16="http://schemas.microsoft.com/office/drawing/2014/main" id="{B1473B9E-D082-4454-959E-AEEFBBE1E7A7}"/>
              </a:ext>
            </a:extLst>
          </p:cNvPr>
          <p:cNvSpPr txBox="1">
            <a:spLocks noChangeAspect="1" noChangeArrowheads="1"/>
          </p:cNvSpPr>
          <p:nvPr/>
        </p:nvSpPr>
        <p:spPr bwMode="auto">
          <a:xfrm>
            <a:off x="5186364" y="6140450"/>
            <a:ext cx="11636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a:t>Time</a:t>
            </a:r>
          </a:p>
        </p:txBody>
      </p:sp>
      <p:grpSp>
        <p:nvGrpSpPr>
          <p:cNvPr id="40969" name="Group 11">
            <a:extLst>
              <a:ext uri="{FF2B5EF4-FFF2-40B4-BE49-F238E27FC236}">
                <a16:creationId xmlns:a16="http://schemas.microsoft.com/office/drawing/2014/main" id="{31CD3DBB-FE47-4553-AA87-25F154F1BFE5}"/>
              </a:ext>
            </a:extLst>
          </p:cNvPr>
          <p:cNvGrpSpPr>
            <a:grpSpLocks/>
          </p:cNvGrpSpPr>
          <p:nvPr/>
        </p:nvGrpSpPr>
        <p:grpSpPr bwMode="auto">
          <a:xfrm>
            <a:off x="1981200" y="1219201"/>
            <a:ext cx="8382000" cy="4735513"/>
            <a:chOff x="288" y="768"/>
            <a:chExt cx="5280" cy="2983"/>
          </a:xfrm>
        </p:grpSpPr>
        <p:sp>
          <p:nvSpPr>
            <p:cNvPr id="40978" name="Rectangle 12">
              <a:extLst>
                <a:ext uri="{FF2B5EF4-FFF2-40B4-BE49-F238E27FC236}">
                  <a16:creationId xmlns:a16="http://schemas.microsoft.com/office/drawing/2014/main" id="{026A4289-892A-43E4-B73F-F77653628EE0}"/>
                </a:ext>
              </a:extLst>
            </p:cNvPr>
            <p:cNvSpPr>
              <a:spLocks noChangeArrowheads="1"/>
            </p:cNvSpPr>
            <p:nvPr/>
          </p:nvSpPr>
          <p:spPr bwMode="auto">
            <a:xfrm>
              <a:off x="288" y="768"/>
              <a:ext cx="5280"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4163" indent="-284163"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5000"/>
                </a:spcBef>
                <a:buClr>
                  <a:schemeClr val="tx1"/>
                </a:buClr>
                <a:buSzPct val="90000"/>
                <a:buFont typeface="Wingdings" panose="05000000000000000000" pitchFamily="2" charset="2"/>
                <a:buChar char="§"/>
              </a:pPr>
              <a:r>
                <a:rPr lang="en-US" altLang="en-US" sz="1800" i="1">
                  <a:solidFill>
                    <a:srgbClr val="990000"/>
                  </a:solidFill>
                </a:rPr>
                <a:t>Organizations successful at narrowing the Performance Gap can experience performance gains of 25% or more!</a:t>
              </a:r>
            </a:p>
          </p:txBody>
        </p:sp>
        <p:grpSp>
          <p:nvGrpSpPr>
            <p:cNvPr id="40979" name="Group 13">
              <a:extLst>
                <a:ext uri="{FF2B5EF4-FFF2-40B4-BE49-F238E27FC236}">
                  <a16:creationId xmlns:a16="http://schemas.microsoft.com/office/drawing/2014/main" id="{3112F8FC-C7EA-4D6F-9C42-377EA7277301}"/>
                </a:ext>
              </a:extLst>
            </p:cNvPr>
            <p:cNvGrpSpPr>
              <a:grpSpLocks/>
            </p:cNvGrpSpPr>
            <p:nvPr/>
          </p:nvGrpSpPr>
          <p:grpSpPr bwMode="auto">
            <a:xfrm>
              <a:off x="1205" y="1826"/>
              <a:ext cx="2832" cy="1925"/>
              <a:chOff x="1205" y="1826"/>
              <a:chExt cx="2832" cy="1925"/>
            </a:xfrm>
          </p:grpSpPr>
          <p:sp>
            <p:nvSpPr>
              <p:cNvPr id="40980" name="Text Box 14">
                <a:extLst>
                  <a:ext uri="{FF2B5EF4-FFF2-40B4-BE49-F238E27FC236}">
                    <a16:creationId xmlns:a16="http://schemas.microsoft.com/office/drawing/2014/main" id="{DC817D6D-F608-4C27-A4DE-43B47ABD689D}"/>
                  </a:ext>
                </a:extLst>
              </p:cNvPr>
              <p:cNvSpPr txBox="1">
                <a:spLocks noChangeAspect="1" noChangeArrowheads="1"/>
              </p:cNvSpPr>
              <p:nvPr/>
            </p:nvSpPr>
            <p:spPr bwMode="auto">
              <a:xfrm>
                <a:off x="1250" y="2786"/>
                <a:ext cx="1059"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a:t>Actual Performance</a:t>
                </a:r>
              </a:p>
            </p:txBody>
          </p:sp>
          <p:sp>
            <p:nvSpPr>
              <p:cNvPr id="40981" name="Freeform 15">
                <a:extLst>
                  <a:ext uri="{FF2B5EF4-FFF2-40B4-BE49-F238E27FC236}">
                    <a16:creationId xmlns:a16="http://schemas.microsoft.com/office/drawing/2014/main" id="{9951ED42-7CEA-4FAA-B554-F5DEF3ACFFE4}"/>
                  </a:ext>
                </a:extLst>
              </p:cNvPr>
              <p:cNvSpPr>
                <a:spLocks noChangeAspect="1"/>
              </p:cNvSpPr>
              <p:nvPr/>
            </p:nvSpPr>
            <p:spPr bwMode="auto">
              <a:xfrm>
                <a:off x="1695" y="2605"/>
                <a:ext cx="82" cy="203"/>
              </a:xfrm>
              <a:custGeom>
                <a:avLst/>
                <a:gdLst>
                  <a:gd name="T0" fmla="*/ 9 w 96"/>
                  <a:gd name="T1" fmla="*/ 19 h 240"/>
                  <a:gd name="T2" fmla="*/ 5 w 96"/>
                  <a:gd name="T3" fmla="*/ 8 h 240"/>
                  <a:gd name="T4" fmla="*/ 0 w 96"/>
                  <a:gd name="T5" fmla="*/ 0 h 240"/>
                  <a:gd name="T6" fmla="*/ 0 60000 65536"/>
                  <a:gd name="T7" fmla="*/ 0 60000 65536"/>
                  <a:gd name="T8" fmla="*/ 0 60000 65536"/>
                  <a:gd name="T9" fmla="*/ 0 w 96"/>
                  <a:gd name="T10" fmla="*/ 0 h 240"/>
                  <a:gd name="T11" fmla="*/ 96 w 96"/>
                  <a:gd name="T12" fmla="*/ 240 h 240"/>
                </a:gdLst>
                <a:ahLst/>
                <a:cxnLst>
                  <a:cxn ang="T6">
                    <a:pos x="T0" y="T1"/>
                  </a:cxn>
                  <a:cxn ang="T7">
                    <a:pos x="T2" y="T3"/>
                  </a:cxn>
                  <a:cxn ang="T8">
                    <a:pos x="T4" y="T5"/>
                  </a:cxn>
                </a:cxnLst>
                <a:rect l="T9" t="T10" r="T11" b="T12"/>
                <a:pathLst>
                  <a:path w="96" h="240">
                    <a:moveTo>
                      <a:pt x="96" y="240"/>
                    </a:moveTo>
                    <a:cubicBezTo>
                      <a:pt x="80" y="188"/>
                      <a:pt x="64" y="136"/>
                      <a:pt x="48" y="96"/>
                    </a:cubicBezTo>
                    <a:cubicBezTo>
                      <a:pt x="32" y="56"/>
                      <a:pt x="8" y="16"/>
                      <a:pt x="0" y="0"/>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82" name="Freeform 16">
                <a:extLst>
                  <a:ext uri="{FF2B5EF4-FFF2-40B4-BE49-F238E27FC236}">
                    <a16:creationId xmlns:a16="http://schemas.microsoft.com/office/drawing/2014/main" id="{D4F9A070-8DD6-48CD-B18E-3FB89562A027}"/>
                  </a:ext>
                </a:extLst>
              </p:cNvPr>
              <p:cNvSpPr>
                <a:spLocks noChangeAspect="1"/>
              </p:cNvSpPr>
              <p:nvPr/>
            </p:nvSpPr>
            <p:spPr bwMode="auto">
              <a:xfrm>
                <a:off x="1205" y="2114"/>
                <a:ext cx="2832" cy="1304"/>
              </a:xfrm>
              <a:custGeom>
                <a:avLst/>
                <a:gdLst>
                  <a:gd name="T0" fmla="*/ 0 w 3335"/>
                  <a:gd name="T1" fmla="*/ 59 h 1536"/>
                  <a:gd name="T2" fmla="*/ 7 w 3335"/>
                  <a:gd name="T3" fmla="*/ 54 h 1536"/>
                  <a:gd name="T4" fmla="*/ 12 w 3335"/>
                  <a:gd name="T5" fmla="*/ 50 h 1536"/>
                  <a:gd name="T6" fmla="*/ 19 w 3335"/>
                  <a:gd name="T7" fmla="*/ 50 h 1536"/>
                  <a:gd name="T8" fmla="*/ 30 w 3335"/>
                  <a:gd name="T9" fmla="*/ 57 h 1536"/>
                  <a:gd name="T10" fmla="*/ 47 w 3335"/>
                  <a:gd name="T11" fmla="*/ 46 h 1536"/>
                  <a:gd name="T12" fmla="*/ 50 w 3335"/>
                  <a:gd name="T13" fmla="*/ 47 h 1536"/>
                  <a:gd name="T14" fmla="*/ 55 w 3335"/>
                  <a:gd name="T15" fmla="*/ 50 h 1536"/>
                  <a:gd name="T16" fmla="*/ 64 w 3335"/>
                  <a:gd name="T17" fmla="*/ 41 h 1536"/>
                  <a:gd name="T18" fmla="*/ 74 w 3335"/>
                  <a:gd name="T19" fmla="*/ 26 h 1536"/>
                  <a:gd name="T20" fmla="*/ 78 w 3335"/>
                  <a:gd name="T21" fmla="*/ 20 h 1536"/>
                  <a:gd name="T22" fmla="*/ 78 w 3335"/>
                  <a:gd name="T23" fmla="*/ 19 h 1536"/>
                  <a:gd name="T24" fmla="*/ 97 w 3335"/>
                  <a:gd name="T25" fmla="*/ 21 h 1536"/>
                  <a:gd name="T26" fmla="*/ 101 w 3335"/>
                  <a:gd name="T27" fmla="*/ 26 h 1536"/>
                  <a:gd name="T28" fmla="*/ 108 w 3335"/>
                  <a:gd name="T29" fmla="*/ 31 h 1536"/>
                  <a:gd name="T30" fmla="*/ 115 w 3335"/>
                  <a:gd name="T31" fmla="*/ 38 h 1536"/>
                  <a:gd name="T32" fmla="*/ 127 w 3335"/>
                  <a:gd name="T33" fmla="*/ 64 h 1536"/>
                  <a:gd name="T34" fmla="*/ 132 w 3335"/>
                  <a:gd name="T35" fmla="*/ 84 h 1536"/>
                  <a:gd name="T36" fmla="*/ 136 w 3335"/>
                  <a:gd name="T37" fmla="*/ 96 h 1536"/>
                  <a:gd name="T38" fmla="*/ 143 w 3335"/>
                  <a:gd name="T39" fmla="*/ 112 h 1536"/>
                  <a:gd name="T40" fmla="*/ 145 w 3335"/>
                  <a:gd name="T41" fmla="*/ 119 h 1536"/>
                  <a:gd name="T42" fmla="*/ 155 w 3335"/>
                  <a:gd name="T43" fmla="*/ 132 h 1536"/>
                  <a:gd name="T44" fmla="*/ 160 w 3335"/>
                  <a:gd name="T45" fmla="*/ 131 h 1536"/>
                  <a:gd name="T46" fmla="*/ 165 w 3335"/>
                  <a:gd name="T47" fmla="*/ 130 h 1536"/>
                  <a:gd name="T48" fmla="*/ 172 w 3335"/>
                  <a:gd name="T49" fmla="*/ 121 h 1536"/>
                  <a:gd name="T50" fmla="*/ 188 w 3335"/>
                  <a:gd name="T51" fmla="*/ 95 h 1536"/>
                  <a:gd name="T52" fmla="*/ 193 w 3335"/>
                  <a:gd name="T53" fmla="*/ 87 h 1536"/>
                  <a:gd name="T54" fmla="*/ 201 w 3335"/>
                  <a:gd name="T55" fmla="*/ 88 h 1536"/>
                  <a:gd name="T56" fmla="*/ 209 w 3335"/>
                  <a:gd name="T57" fmla="*/ 88 h 1536"/>
                  <a:gd name="T58" fmla="*/ 217 w 3335"/>
                  <a:gd name="T59" fmla="*/ 77 h 1536"/>
                  <a:gd name="T60" fmla="*/ 225 w 3335"/>
                  <a:gd name="T61" fmla="*/ 69 h 1536"/>
                  <a:gd name="T62" fmla="*/ 227 w 3335"/>
                  <a:gd name="T63" fmla="*/ 67 h 1536"/>
                  <a:gd name="T64" fmla="*/ 242 w 3335"/>
                  <a:gd name="T65" fmla="*/ 63 h 1536"/>
                  <a:gd name="T66" fmla="*/ 246 w 3335"/>
                  <a:gd name="T67" fmla="*/ 54 h 1536"/>
                  <a:gd name="T68" fmla="*/ 249 w 3335"/>
                  <a:gd name="T69" fmla="*/ 50 h 1536"/>
                  <a:gd name="T70" fmla="*/ 251 w 3335"/>
                  <a:gd name="T71" fmla="*/ 48 h 1536"/>
                  <a:gd name="T72" fmla="*/ 256 w 3335"/>
                  <a:gd name="T73" fmla="*/ 47 h 1536"/>
                  <a:gd name="T74" fmla="*/ 265 w 3335"/>
                  <a:gd name="T75" fmla="*/ 42 h 1536"/>
                  <a:gd name="T76" fmla="*/ 267 w 3335"/>
                  <a:gd name="T77" fmla="*/ 39 h 1536"/>
                  <a:gd name="T78" fmla="*/ 270 w 3335"/>
                  <a:gd name="T79" fmla="*/ 34 h 1536"/>
                  <a:gd name="T80" fmla="*/ 273 w 3335"/>
                  <a:gd name="T81" fmla="*/ 27 h 1536"/>
                  <a:gd name="T82" fmla="*/ 274 w 3335"/>
                  <a:gd name="T83" fmla="*/ 22 h 1536"/>
                  <a:gd name="T84" fmla="*/ 279 w 3335"/>
                  <a:gd name="T85" fmla="*/ 12 h 1536"/>
                  <a:gd name="T86" fmla="*/ 282 w 3335"/>
                  <a:gd name="T87" fmla="*/ 4 h 1536"/>
                  <a:gd name="T88" fmla="*/ 284 w 3335"/>
                  <a:gd name="T89" fmla="*/ 3 h 1536"/>
                  <a:gd name="T90" fmla="*/ 287 w 3335"/>
                  <a:gd name="T91" fmla="*/ 0 h 1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35"/>
                  <a:gd name="T139" fmla="*/ 0 h 1536"/>
                  <a:gd name="T140" fmla="*/ 3335 w 3335"/>
                  <a:gd name="T141" fmla="*/ 1536 h 1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35" h="1536">
                    <a:moveTo>
                      <a:pt x="0" y="675"/>
                    </a:moveTo>
                    <a:cubicBezTo>
                      <a:pt x="31" y="665"/>
                      <a:pt x="61" y="659"/>
                      <a:pt x="85" y="633"/>
                    </a:cubicBezTo>
                    <a:cubicBezTo>
                      <a:pt x="105" y="612"/>
                      <a:pt x="117" y="592"/>
                      <a:pt x="142" y="576"/>
                    </a:cubicBezTo>
                    <a:cubicBezTo>
                      <a:pt x="170" y="581"/>
                      <a:pt x="200" y="582"/>
                      <a:pt x="227" y="590"/>
                    </a:cubicBezTo>
                    <a:cubicBezTo>
                      <a:pt x="275" y="605"/>
                      <a:pt x="274" y="655"/>
                      <a:pt x="341" y="668"/>
                    </a:cubicBezTo>
                    <a:cubicBezTo>
                      <a:pt x="413" y="625"/>
                      <a:pt x="456" y="561"/>
                      <a:pt x="540" y="540"/>
                    </a:cubicBezTo>
                    <a:cubicBezTo>
                      <a:pt x="554" y="542"/>
                      <a:pt x="569" y="542"/>
                      <a:pt x="583" y="547"/>
                    </a:cubicBezTo>
                    <a:cubicBezTo>
                      <a:pt x="603" y="554"/>
                      <a:pt x="640" y="576"/>
                      <a:pt x="640" y="576"/>
                    </a:cubicBezTo>
                    <a:cubicBezTo>
                      <a:pt x="684" y="561"/>
                      <a:pt x="720" y="514"/>
                      <a:pt x="746" y="476"/>
                    </a:cubicBezTo>
                    <a:cubicBezTo>
                      <a:pt x="764" y="385"/>
                      <a:pt x="788" y="366"/>
                      <a:pt x="853" y="298"/>
                    </a:cubicBezTo>
                    <a:cubicBezTo>
                      <a:pt x="871" y="279"/>
                      <a:pt x="882" y="255"/>
                      <a:pt x="896" y="234"/>
                    </a:cubicBezTo>
                    <a:cubicBezTo>
                      <a:pt x="901" y="227"/>
                      <a:pt x="910" y="213"/>
                      <a:pt x="910" y="213"/>
                    </a:cubicBezTo>
                    <a:cubicBezTo>
                      <a:pt x="981" y="220"/>
                      <a:pt x="1053" y="233"/>
                      <a:pt x="1123" y="249"/>
                    </a:cubicBezTo>
                    <a:cubicBezTo>
                      <a:pt x="1150" y="267"/>
                      <a:pt x="1158" y="282"/>
                      <a:pt x="1180" y="305"/>
                    </a:cubicBezTo>
                    <a:cubicBezTo>
                      <a:pt x="1201" y="326"/>
                      <a:pt x="1234" y="337"/>
                      <a:pt x="1258" y="355"/>
                    </a:cubicBezTo>
                    <a:cubicBezTo>
                      <a:pt x="1280" y="389"/>
                      <a:pt x="1312" y="416"/>
                      <a:pt x="1336" y="448"/>
                    </a:cubicBezTo>
                    <a:cubicBezTo>
                      <a:pt x="1393" y="524"/>
                      <a:pt x="1453" y="654"/>
                      <a:pt x="1479" y="746"/>
                    </a:cubicBezTo>
                    <a:cubicBezTo>
                      <a:pt x="1501" y="824"/>
                      <a:pt x="1526" y="902"/>
                      <a:pt x="1543" y="981"/>
                    </a:cubicBezTo>
                    <a:cubicBezTo>
                      <a:pt x="1554" y="1032"/>
                      <a:pt x="1562" y="1074"/>
                      <a:pt x="1578" y="1123"/>
                    </a:cubicBezTo>
                    <a:cubicBezTo>
                      <a:pt x="1600" y="1188"/>
                      <a:pt x="1610" y="1257"/>
                      <a:pt x="1649" y="1315"/>
                    </a:cubicBezTo>
                    <a:cubicBezTo>
                      <a:pt x="1658" y="1345"/>
                      <a:pt x="1666" y="1361"/>
                      <a:pt x="1685" y="1386"/>
                    </a:cubicBezTo>
                    <a:cubicBezTo>
                      <a:pt x="1706" y="1452"/>
                      <a:pt x="1726" y="1513"/>
                      <a:pt x="1799" y="1536"/>
                    </a:cubicBezTo>
                    <a:cubicBezTo>
                      <a:pt x="1812" y="1533"/>
                      <a:pt x="1857" y="1525"/>
                      <a:pt x="1870" y="1521"/>
                    </a:cubicBezTo>
                    <a:cubicBezTo>
                      <a:pt x="1884" y="1517"/>
                      <a:pt x="1912" y="1507"/>
                      <a:pt x="1912" y="1507"/>
                    </a:cubicBezTo>
                    <a:cubicBezTo>
                      <a:pt x="1943" y="1478"/>
                      <a:pt x="1974" y="1444"/>
                      <a:pt x="1998" y="1408"/>
                    </a:cubicBezTo>
                    <a:cubicBezTo>
                      <a:pt x="2023" y="1280"/>
                      <a:pt x="2100" y="1213"/>
                      <a:pt x="2176" y="1116"/>
                    </a:cubicBezTo>
                    <a:cubicBezTo>
                      <a:pt x="2201" y="1083"/>
                      <a:pt x="2217" y="1045"/>
                      <a:pt x="2247" y="1017"/>
                    </a:cubicBezTo>
                    <a:cubicBezTo>
                      <a:pt x="2280" y="1024"/>
                      <a:pt x="2313" y="1031"/>
                      <a:pt x="2346" y="1038"/>
                    </a:cubicBezTo>
                    <a:cubicBezTo>
                      <a:pt x="2372" y="1035"/>
                      <a:pt x="2403" y="1040"/>
                      <a:pt x="2424" y="1024"/>
                    </a:cubicBezTo>
                    <a:cubicBezTo>
                      <a:pt x="2467" y="992"/>
                      <a:pt x="2493" y="941"/>
                      <a:pt x="2531" y="903"/>
                    </a:cubicBezTo>
                    <a:cubicBezTo>
                      <a:pt x="2549" y="847"/>
                      <a:pt x="2547" y="810"/>
                      <a:pt x="2609" y="796"/>
                    </a:cubicBezTo>
                    <a:cubicBezTo>
                      <a:pt x="2621" y="793"/>
                      <a:pt x="2633" y="791"/>
                      <a:pt x="2645" y="789"/>
                    </a:cubicBezTo>
                    <a:cubicBezTo>
                      <a:pt x="2700" y="762"/>
                      <a:pt x="2758" y="743"/>
                      <a:pt x="2816" y="725"/>
                    </a:cubicBezTo>
                    <a:cubicBezTo>
                      <a:pt x="2852" y="689"/>
                      <a:pt x="2832" y="673"/>
                      <a:pt x="2858" y="633"/>
                    </a:cubicBezTo>
                    <a:cubicBezTo>
                      <a:pt x="2896" y="573"/>
                      <a:pt x="2850" y="642"/>
                      <a:pt x="2887" y="597"/>
                    </a:cubicBezTo>
                    <a:cubicBezTo>
                      <a:pt x="2891" y="592"/>
                      <a:pt x="2906" y="565"/>
                      <a:pt x="2915" y="561"/>
                    </a:cubicBezTo>
                    <a:cubicBezTo>
                      <a:pt x="2933" y="554"/>
                      <a:pt x="2953" y="552"/>
                      <a:pt x="2972" y="547"/>
                    </a:cubicBezTo>
                    <a:cubicBezTo>
                      <a:pt x="3009" y="538"/>
                      <a:pt x="3037" y="510"/>
                      <a:pt x="3072" y="497"/>
                    </a:cubicBezTo>
                    <a:cubicBezTo>
                      <a:pt x="3081" y="483"/>
                      <a:pt x="3091" y="469"/>
                      <a:pt x="3100" y="455"/>
                    </a:cubicBezTo>
                    <a:cubicBezTo>
                      <a:pt x="3114" y="435"/>
                      <a:pt x="3136" y="391"/>
                      <a:pt x="3136" y="391"/>
                    </a:cubicBezTo>
                    <a:cubicBezTo>
                      <a:pt x="3155" y="293"/>
                      <a:pt x="3126" y="419"/>
                      <a:pt x="3164" y="320"/>
                    </a:cubicBezTo>
                    <a:cubicBezTo>
                      <a:pt x="3171" y="302"/>
                      <a:pt x="3169" y="280"/>
                      <a:pt x="3178" y="263"/>
                    </a:cubicBezTo>
                    <a:cubicBezTo>
                      <a:pt x="3201" y="218"/>
                      <a:pt x="3217" y="174"/>
                      <a:pt x="3249" y="135"/>
                    </a:cubicBezTo>
                    <a:cubicBezTo>
                      <a:pt x="3257" y="103"/>
                      <a:pt x="3272" y="79"/>
                      <a:pt x="3285" y="49"/>
                    </a:cubicBezTo>
                    <a:cubicBezTo>
                      <a:pt x="3288" y="42"/>
                      <a:pt x="3287" y="33"/>
                      <a:pt x="3292" y="28"/>
                    </a:cubicBezTo>
                    <a:cubicBezTo>
                      <a:pt x="3304" y="16"/>
                      <a:pt x="3335" y="0"/>
                      <a:pt x="3335" y="0"/>
                    </a:cubicBezTo>
                  </a:path>
                </a:pathLst>
              </a:cu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83" name="Text Box 17">
                <a:extLst>
                  <a:ext uri="{FF2B5EF4-FFF2-40B4-BE49-F238E27FC236}">
                    <a16:creationId xmlns:a16="http://schemas.microsoft.com/office/drawing/2014/main" id="{D3BD4C83-72B1-4EC6-BE18-541D95028D4C}"/>
                  </a:ext>
                </a:extLst>
              </p:cNvPr>
              <p:cNvSpPr txBox="1">
                <a:spLocks noChangeAspect="1" noChangeArrowheads="1"/>
              </p:cNvSpPr>
              <p:nvPr/>
            </p:nvSpPr>
            <p:spPr bwMode="auto">
              <a:xfrm>
                <a:off x="1637" y="3286"/>
                <a:ext cx="91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a:t>Major Organizational Change</a:t>
                </a:r>
              </a:p>
            </p:txBody>
          </p:sp>
          <p:sp>
            <p:nvSpPr>
              <p:cNvPr id="40984" name="Line 18">
                <a:extLst>
                  <a:ext uri="{FF2B5EF4-FFF2-40B4-BE49-F238E27FC236}">
                    <a16:creationId xmlns:a16="http://schemas.microsoft.com/office/drawing/2014/main" id="{95A2DA1D-5AFE-41EC-BF01-CB2A07E90BA1}"/>
                  </a:ext>
                </a:extLst>
              </p:cNvPr>
              <p:cNvSpPr>
                <a:spLocks noChangeShapeType="1"/>
              </p:cNvSpPr>
              <p:nvPr/>
            </p:nvSpPr>
            <p:spPr bwMode="auto">
              <a:xfrm>
                <a:off x="3413" y="1826"/>
                <a:ext cx="0" cy="96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0985" name="Text Box 19">
                <a:extLst>
                  <a:ext uri="{FF2B5EF4-FFF2-40B4-BE49-F238E27FC236}">
                    <a16:creationId xmlns:a16="http://schemas.microsoft.com/office/drawing/2014/main" id="{E7F50FEC-BCCA-47EE-AD5E-BFB256544F5A}"/>
                  </a:ext>
                </a:extLst>
              </p:cNvPr>
              <p:cNvSpPr txBox="1">
                <a:spLocks noChangeAspect="1" noChangeArrowheads="1"/>
              </p:cNvSpPr>
              <p:nvPr/>
            </p:nvSpPr>
            <p:spPr bwMode="auto">
              <a:xfrm>
                <a:off x="2976" y="2210"/>
                <a:ext cx="821" cy="3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a:t>Performance Gap</a:t>
                </a:r>
              </a:p>
            </p:txBody>
          </p:sp>
          <p:sp>
            <p:nvSpPr>
              <p:cNvPr id="40986" name="Freeform 20">
                <a:extLst>
                  <a:ext uri="{FF2B5EF4-FFF2-40B4-BE49-F238E27FC236}">
                    <a16:creationId xmlns:a16="http://schemas.microsoft.com/office/drawing/2014/main" id="{52FDBE21-01E1-4F7C-8F22-0E5766E799D3}"/>
                  </a:ext>
                </a:extLst>
              </p:cNvPr>
              <p:cNvSpPr>
                <a:spLocks/>
              </p:cNvSpPr>
              <p:nvPr/>
            </p:nvSpPr>
            <p:spPr bwMode="auto">
              <a:xfrm>
                <a:off x="2069" y="2786"/>
                <a:ext cx="384" cy="528"/>
              </a:xfrm>
              <a:custGeom>
                <a:avLst/>
                <a:gdLst>
                  <a:gd name="T0" fmla="*/ 0 w 384"/>
                  <a:gd name="T1" fmla="*/ 528 h 528"/>
                  <a:gd name="T2" fmla="*/ 144 w 384"/>
                  <a:gd name="T3" fmla="*/ 192 h 528"/>
                  <a:gd name="T4" fmla="*/ 384 w 384"/>
                  <a:gd name="T5" fmla="*/ 0 h 528"/>
                  <a:gd name="T6" fmla="*/ 0 60000 65536"/>
                  <a:gd name="T7" fmla="*/ 0 60000 65536"/>
                  <a:gd name="T8" fmla="*/ 0 60000 65536"/>
                  <a:gd name="T9" fmla="*/ 0 w 384"/>
                  <a:gd name="T10" fmla="*/ 0 h 528"/>
                  <a:gd name="T11" fmla="*/ 384 w 384"/>
                  <a:gd name="T12" fmla="*/ 528 h 528"/>
                </a:gdLst>
                <a:ahLst/>
                <a:cxnLst>
                  <a:cxn ang="T6">
                    <a:pos x="T0" y="T1"/>
                  </a:cxn>
                  <a:cxn ang="T7">
                    <a:pos x="T2" y="T3"/>
                  </a:cxn>
                  <a:cxn ang="T8">
                    <a:pos x="T4" y="T5"/>
                  </a:cxn>
                </a:cxnLst>
                <a:rect l="T9" t="T10" r="T11" b="T12"/>
                <a:pathLst>
                  <a:path w="384" h="528">
                    <a:moveTo>
                      <a:pt x="0" y="528"/>
                    </a:moveTo>
                    <a:cubicBezTo>
                      <a:pt x="40" y="404"/>
                      <a:pt x="80" y="280"/>
                      <a:pt x="144" y="192"/>
                    </a:cubicBezTo>
                    <a:cubicBezTo>
                      <a:pt x="208" y="104"/>
                      <a:pt x="296" y="52"/>
                      <a:pt x="384" y="0"/>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40970" name="Rectangle 21">
            <a:extLst>
              <a:ext uri="{FF2B5EF4-FFF2-40B4-BE49-F238E27FC236}">
                <a16:creationId xmlns:a16="http://schemas.microsoft.com/office/drawing/2014/main" id="{1274AF55-95F3-4A32-B2D4-ACA815C3C3CB}"/>
              </a:ext>
            </a:extLst>
          </p:cNvPr>
          <p:cNvSpPr>
            <a:spLocks noChangeArrowheads="1"/>
          </p:cNvSpPr>
          <p:nvPr/>
        </p:nvSpPr>
        <p:spPr bwMode="auto">
          <a:xfrm>
            <a:off x="1905000" y="1371600"/>
            <a:ext cx="838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4163" indent="-284163"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5000"/>
              </a:spcBef>
              <a:buClr>
                <a:schemeClr val="tx1"/>
              </a:buClr>
              <a:buSzPct val="90000"/>
              <a:buFont typeface="Wingdings" panose="05000000000000000000" pitchFamily="2" charset="2"/>
              <a:buNone/>
            </a:pPr>
            <a:endParaRPr lang="en-US" altLang="en-US" sz="1800" i="1">
              <a:solidFill>
                <a:srgbClr val="990000"/>
              </a:solidFill>
            </a:endParaRPr>
          </a:p>
        </p:txBody>
      </p:sp>
      <p:grpSp>
        <p:nvGrpSpPr>
          <p:cNvPr id="40971" name="Group 22">
            <a:extLst>
              <a:ext uri="{FF2B5EF4-FFF2-40B4-BE49-F238E27FC236}">
                <a16:creationId xmlns:a16="http://schemas.microsoft.com/office/drawing/2014/main" id="{B022E1F6-90F6-4502-94FD-E0C4F1CC67E8}"/>
              </a:ext>
            </a:extLst>
          </p:cNvPr>
          <p:cNvGrpSpPr>
            <a:grpSpLocks/>
          </p:cNvGrpSpPr>
          <p:nvPr/>
        </p:nvGrpSpPr>
        <p:grpSpPr bwMode="auto">
          <a:xfrm>
            <a:off x="1905000" y="1828800"/>
            <a:ext cx="8382000" cy="3582988"/>
            <a:chOff x="240" y="1152"/>
            <a:chExt cx="5280" cy="2257"/>
          </a:xfrm>
        </p:grpSpPr>
        <p:grpSp>
          <p:nvGrpSpPr>
            <p:cNvPr id="40972" name="Group 23">
              <a:extLst>
                <a:ext uri="{FF2B5EF4-FFF2-40B4-BE49-F238E27FC236}">
                  <a16:creationId xmlns:a16="http://schemas.microsoft.com/office/drawing/2014/main" id="{C562EB60-7DFE-4087-9FC5-6033B3EE87D6}"/>
                </a:ext>
              </a:extLst>
            </p:cNvPr>
            <p:cNvGrpSpPr>
              <a:grpSpLocks/>
            </p:cNvGrpSpPr>
            <p:nvPr/>
          </p:nvGrpSpPr>
          <p:grpSpPr bwMode="auto">
            <a:xfrm>
              <a:off x="2771" y="1998"/>
              <a:ext cx="2562" cy="1411"/>
              <a:chOff x="2771" y="1998"/>
              <a:chExt cx="2562" cy="1411"/>
            </a:xfrm>
          </p:grpSpPr>
          <p:sp>
            <p:nvSpPr>
              <p:cNvPr id="40974" name="Text Box 24">
                <a:extLst>
                  <a:ext uri="{FF2B5EF4-FFF2-40B4-BE49-F238E27FC236}">
                    <a16:creationId xmlns:a16="http://schemas.microsoft.com/office/drawing/2014/main" id="{1A70C13B-8F78-44C8-AAE5-FF94B6DA54BE}"/>
                  </a:ext>
                </a:extLst>
              </p:cNvPr>
              <p:cNvSpPr txBox="1">
                <a:spLocks noChangeArrowheads="1"/>
              </p:cNvSpPr>
              <p:nvPr/>
            </p:nvSpPr>
            <p:spPr bwMode="auto">
              <a:xfrm>
                <a:off x="4037" y="1998"/>
                <a:ext cx="12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i="1"/>
                  <a:t>Managed Change</a:t>
                </a:r>
                <a:endParaRPr lang="en-US" altLang="en-US" sz="800" i="1" baseline="76000"/>
              </a:p>
            </p:txBody>
          </p:sp>
          <p:sp>
            <p:nvSpPr>
              <p:cNvPr id="40975" name="Freeform 25">
                <a:extLst>
                  <a:ext uri="{FF2B5EF4-FFF2-40B4-BE49-F238E27FC236}">
                    <a16:creationId xmlns:a16="http://schemas.microsoft.com/office/drawing/2014/main" id="{141A4FEF-1E32-41FF-AE2A-480BF2E6F1FA}"/>
                  </a:ext>
                </a:extLst>
              </p:cNvPr>
              <p:cNvSpPr>
                <a:spLocks/>
              </p:cNvSpPr>
              <p:nvPr/>
            </p:nvSpPr>
            <p:spPr bwMode="auto">
              <a:xfrm>
                <a:off x="2771" y="3117"/>
                <a:ext cx="1249" cy="292"/>
              </a:xfrm>
              <a:custGeom>
                <a:avLst/>
                <a:gdLst>
                  <a:gd name="T0" fmla="*/ 0 w 1249"/>
                  <a:gd name="T1" fmla="*/ 292 h 292"/>
                  <a:gd name="T2" fmla="*/ 254 w 1249"/>
                  <a:gd name="T3" fmla="*/ 277 h 292"/>
                  <a:gd name="T4" fmla="*/ 471 w 1249"/>
                  <a:gd name="T5" fmla="*/ 209 h 292"/>
                  <a:gd name="T6" fmla="*/ 583 w 1249"/>
                  <a:gd name="T7" fmla="*/ 187 h 292"/>
                  <a:gd name="T8" fmla="*/ 905 w 1249"/>
                  <a:gd name="T9" fmla="*/ 97 h 292"/>
                  <a:gd name="T10" fmla="*/ 1159 w 1249"/>
                  <a:gd name="T11" fmla="*/ 37 h 292"/>
                  <a:gd name="T12" fmla="*/ 1249 w 1249"/>
                  <a:gd name="T13" fmla="*/ 0 h 292"/>
                  <a:gd name="T14" fmla="*/ 0 60000 65536"/>
                  <a:gd name="T15" fmla="*/ 0 60000 65536"/>
                  <a:gd name="T16" fmla="*/ 0 60000 65536"/>
                  <a:gd name="T17" fmla="*/ 0 60000 65536"/>
                  <a:gd name="T18" fmla="*/ 0 60000 65536"/>
                  <a:gd name="T19" fmla="*/ 0 60000 65536"/>
                  <a:gd name="T20" fmla="*/ 0 60000 65536"/>
                  <a:gd name="T21" fmla="*/ 0 w 1249"/>
                  <a:gd name="T22" fmla="*/ 0 h 292"/>
                  <a:gd name="T23" fmla="*/ 1249 w 1249"/>
                  <a:gd name="T24" fmla="*/ 292 h 2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9" h="292">
                    <a:moveTo>
                      <a:pt x="0" y="292"/>
                    </a:moveTo>
                    <a:cubicBezTo>
                      <a:pt x="84" y="289"/>
                      <a:pt x="170" y="290"/>
                      <a:pt x="254" y="277"/>
                    </a:cubicBezTo>
                    <a:cubicBezTo>
                      <a:pt x="331" y="265"/>
                      <a:pt x="398" y="230"/>
                      <a:pt x="471" y="209"/>
                    </a:cubicBezTo>
                    <a:cubicBezTo>
                      <a:pt x="508" y="198"/>
                      <a:pt x="546" y="196"/>
                      <a:pt x="583" y="187"/>
                    </a:cubicBezTo>
                    <a:cubicBezTo>
                      <a:pt x="692" y="160"/>
                      <a:pt x="796" y="122"/>
                      <a:pt x="905" y="97"/>
                    </a:cubicBezTo>
                    <a:cubicBezTo>
                      <a:pt x="990" y="78"/>
                      <a:pt x="1077" y="64"/>
                      <a:pt x="1159" y="37"/>
                    </a:cubicBezTo>
                    <a:cubicBezTo>
                      <a:pt x="1192" y="26"/>
                      <a:pt x="1224" y="25"/>
                      <a:pt x="1249" y="0"/>
                    </a:cubicBezTo>
                  </a:path>
                </a:pathLst>
              </a:custGeom>
              <a:noFill/>
              <a:ln w="28575">
                <a:solidFill>
                  <a:srgbClr val="99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76" name="Text Box 26">
                <a:extLst>
                  <a:ext uri="{FF2B5EF4-FFF2-40B4-BE49-F238E27FC236}">
                    <a16:creationId xmlns:a16="http://schemas.microsoft.com/office/drawing/2014/main" id="{3DCAD1CE-D0CE-4DDC-AFE6-C4A63A22CCE0}"/>
                  </a:ext>
                </a:extLst>
              </p:cNvPr>
              <p:cNvSpPr txBox="1">
                <a:spLocks noChangeArrowheads="1"/>
              </p:cNvSpPr>
              <p:nvPr/>
            </p:nvSpPr>
            <p:spPr bwMode="auto">
              <a:xfrm>
                <a:off x="3941" y="2978"/>
                <a:ext cx="1056"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i="1">
                    <a:solidFill>
                      <a:srgbClr val="990000"/>
                    </a:solidFill>
                  </a:rPr>
                  <a:t>Unmanaged Change</a:t>
                </a:r>
                <a:endParaRPr lang="en-US" altLang="en-US" sz="800" i="1" baseline="76000">
                  <a:solidFill>
                    <a:srgbClr val="990000"/>
                  </a:solidFill>
                </a:endParaRPr>
              </a:p>
            </p:txBody>
          </p:sp>
          <p:sp>
            <p:nvSpPr>
              <p:cNvPr id="40977" name="Line 27">
                <a:extLst>
                  <a:ext uri="{FF2B5EF4-FFF2-40B4-BE49-F238E27FC236}">
                    <a16:creationId xmlns:a16="http://schemas.microsoft.com/office/drawing/2014/main" id="{2726263E-1C9C-4858-BFAB-C942E1B48D12}"/>
                  </a:ext>
                </a:extLst>
              </p:cNvPr>
              <p:cNvSpPr>
                <a:spLocks noChangeShapeType="1"/>
              </p:cNvSpPr>
              <p:nvPr/>
            </p:nvSpPr>
            <p:spPr bwMode="auto">
              <a:xfrm>
                <a:off x="3413" y="2786"/>
                <a:ext cx="0" cy="480"/>
              </a:xfrm>
              <a:prstGeom prst="line">
                <a:avLst/>
              </a:prstGeom>
              <a:noFill/>
              <a:ln w="9525">
                <a:solidFill>
                  <a:srgbClr val="99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40973" name="Rectangle 28">
              <a:extLst>
                <a:ext uri="{FF2B5EF4-FFF2-40B4-BE49-F238E27FC236}">
                  <a16:creationId xmlns:a16="http://schemas.microsoft.com/office/drawing/2014/main" id="{748262FB-C1E3-45DD-A149-88544924D8D2}"/>
                </a:ext>
              </a:extLst>
            </p:cNvPr>
            <p:cNvSpPr>
              <a:spLocks noChangeArrowheads="1"/>
            </p:cNvSpPr>
            <p:nvPr/>
          </p:nvSpPr>
          <p:spPr bwMode="auto">
            <a:xfrm>
              <a:off x="240" y="1152"/>
              <a:ext cx="5280"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4163" indent="-284163"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5000"/>
                </a:spcBef>
                <a:buClr>
                  <a:schemeClr val="tx1"/>
                </a:buClr>
                <a:buSzPct val="90000"/>
                <a:buFont typeface="Wingdings" panose="05000000000000000000" pitchFamily="2" charset="2"/>
                <a:buChar char="§"/>
              </a:pPr>
              <a:r>
                <a:rPr lang="en-US" altLang="en-US" sz="1800" i="1">
                  <a:solidFill>
                    <a:srgbClr val="990000"/>
                  </a:solidFill>
                </a:rPr>
                <a:t>Immediately following an organizational change, productivity drops as much as 3.6 hours a day (Dept. of Labor statistics)</a:t>
              </a:r>
            </a:p>
            <a:p>
              <a:pPr>
                <a:lnSpc>
                  <a:spcPct val="90000"/>
                </a:lnSpc>
                <a:spcBef>
                  <a:spcPct val="35000"/>
                </a:spcBef>
                <a:buClr>
                  <a:srgbClr val="000099"/>
                </a:buClr>
                <a:buSzPct val="90000"/>
                <a:buFont typeface="Wingdings" panose="05000000000000000000" pitchFamily="2" charset="2"/>
                <a:buChar char="§"/>
              </a:pPr>
              <a:endParaRPr lang="en-US" altLang="en-US" sz="1800" i="1">
                <a:solidFill>
                  <a:srgbClr val="990000"/>
                </a:solidFill>
              </a:endParaRPr>
            </a:p>
          </p:txBody>
        </p:sp>
      </p:grpSp>
      <p:sp>
        <p:nvSpPr>
          <p:cNvPr id="2" name="Date Placeholder 1">
            <a:extLst>
              <a:ext uri="{FF2B5EF4-FFF2-40B4-BE49-F238E27FC236}">
                <a16:creationId xmlns:a16="http://schemas.microsoft.com/office/drawing/2014/main" id="{2C7C53C4-8110-42BD-9439-EF5429F3EB0F}"/>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326333A-1954-4A8C-A771-C545E7DE4962}"/>
              </a:ext>
            </a:extLst>
          </p:cNvPr>
          <p:cNvSpPr>
            <a:spLocks noGrp="1"/>
          </p:cNvSpPr>
          <p:nvPr>
            <p:ph type="sldNum" sz="quarter" idx="12"/>
          </p:nvPr>
        </p:nvSpPr>
        <p:spPr/>
        <p:txBody>
          <a:bodyPr/>
          <a:lstStyle/>
          <a:p>
            <a:fld id="{71B7BAC7-FE87-40F6-AA24-4F4685D1B022}" type="slidenum">
              <a:rPr lang="en-US" smtClean="0"/>
              <a:t>25</a:t>
            </a:fld>
            <a:endParaRPr lang="en-US"/>
          </a:p>
        </p:txBody>
      </p:sp>
    </p:spTree>
    <p:extLst>
      <p:ext uri="{BB962C8B-B14F-4D97-AF65-F5344CB8AC3E}">
        <p14:creationId xmlns:p14="http://schemas.microsoft.com/office/powerpoint/2010/main" val="3412448380"/>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5A2D0928-B03D-4867-B507-467FB74C9BE9}"/>
              </a:ext>
            </a:extLst>
          </p:cNvPr>
          <p:cNvSpPr>
            <a:spLocks noGrp="1" noChangeArrowheads="1"/>
          </p:cNvSpPr>
          <p:nvPr>
            <p:ph type="title"/>
          </p:nvPr>
        </p:nvSpPr>
        <p:spPr/>
        <p:txBody>
          <a:bodyPr wrap="square" anchor="ctr" lIns="36576" rIns="36576" tIns="18288" bIns="18288">
            <a:normAutofit/>
          </a:bodyPr>
          <a:lstStyle/>
          <a:p>
            <a:r>
              <a:rPr lang="en-US" altLang="en-US" sz="3600"/>
              <a:t>People and Organizational Performance</a:t>
            </a:r>
          </a:p>
        </p:txBody>
      </p:sp>
      <p:sp>
        <p:nvSpPr>
          <p:cNvPr id="43011" name="Rectangle 3">
            <a:extLst>
              <a:ext uri="{FF2B5EF4-FFF2-40B4-BE49-F238E27FC236}">
                <a16:creationId xmlns:a16="http://schemas.microsoft.com/office/drawing/2014/main" id="{1D75F33D-424B-4A8D-81BF-DB72DC6B4D96}"/>
              </a:ext>
            </a:extLst>
          </p:cNvPr>
          <p:cNvSpPr>
            <a:spLocks noGrp="1" noChangeArrowheads="1"/>
          </p:cNvSpPr>
          <p:nvPr>
            <p:ph type="body" idx="1"/>
          </p:nvPr>
        </p:nvSpPr>
        <p:spPr/>
        <p:txBody>
          <a:bodyPr/>
          <a:lstStyle/>
          <a:p>
            <a:pPr algn="ctr">
              <a:spcBef>
                <a:spcPct val="30000"/>
              </a:spcBef>
              <a:buFont typeface="Wingdings" panose="05000000000000000000" pitchFamily="2" charset="2"/>
              <a:buNone/>
            </a:pPr>
            <a:endParaRPr lang="en-US" altLang="en-US" sz="2400" i="1">
              <a:solidFill>
                <a:srgbClr val="990000"/>
              </a:solidFill>
            </a:endParaRPr>
          </a:p>
          <a:p>
            <a:pPr algn="ctr">
              <a:spcBef>
                <a:spcPct val="30000"/>
              </a:spcBef>
              <a:buFont typeface="Wingdings" panose="05000000000000000000" pitchFamily="2" charset="2"/>
              <a:buNone/>
            </a:pPr>
            <a:r>
              <a:rPr lang="en-US" altLang="en-US" sz="2400" i="1">
                <a:solidFill>
                  <a:srgbClr val="990000"/>
                </a:solidFill>
              </a:rPr>
              <a:t>“At the end of the day, you bet on people, not on strategies.”</a:t>
            </a:r>
          </a:p>
          <a:p>
            <a:pPr>
              <a:spcBef>
                <a:spcPct val="30000"/>
              </a:spcBef>
              <a:buFont typeface="Wingdings" panose="05000000000000000000" pitchFamily="2" charset="2"/>
              <a:buNone/>
            </a:pPr>
            <a:r>
              <a:rPr lang="en-US" altLang="en-US"/>
              <a:t>						 </a:t>
            </a:r>
            <a:r>
              <a:rPr lang="en-US" altLang="en-US" sz="1400"/>
              <a:t>Larry Bossidy</a:t>
            </a:r>
          </a:p>
          <a:p>
            <a:pPr>
              <a:buFontTx/>
              <a:buChar char="•"/>
            </a:pPr>
            <a:r>
              <a:rPr lang="en-US" altLang="en-US" sz="2400" i="1">
                <a:solidFill>
                  <a:srgbClr val="990000"/>
                </a:solidFill>
              </a:rPr>
              <a:t>“Strategy makes it possible, people make it happen.”</a:t>
            </a:r>
          </a:p>
          <a:p>
            <a:pPr algn="ctr">
              <a:buFont typeface="Wingdings" panose="05000000000000000000" pitchFamily="2" charset="2"/>
              <a:buNone/>
            </a:pPr>
            <a:r>
              <a:rPr lang="en-US" altLang="en-US" sz="1400"/>
              <a:t>			Unknown</a:t>
            </a:r>
          </a:p>
          <a:p>
            <a:pPr algn="ctr">
              <a:buFont typeface="Wingdings" panose="05000000000000000000" pitchFamily="2" charset="2"/>
              <a:buNone/>
            </a:pPr>
            <a:endParaRPr lang="en-US" altLang="en-US" sz="1400"/>
          </a:p>
          <a:p>
            <a:pPr algn="ctr">
              <a:buFont typeface="Wingdings" panose="05000000000000000000" pitchFamily="2" charset="2"/>
              <a:buNone/>
            </a:pPr>
            <a:r>
              <a:rPr lang="en-US" altLang="en-US" sz="2400" i="1">
                <a:solidFill>
                  <a:srgbClr val="990000"/>
                </a:solidFill>
              </a:rPr>
              <a:t>“People…they’re trouble”</a:t>
            </a:r>
          </a:p>
          <a:p>
            <a:pPr algn="ctr">
              <a:buFont typeface="Wingdings" panose="05000000000000000000" pitchFamily="2" charset="2"/>
              <a:buNone/>
            </a:pPr>
            <a:r>
              <a:rPr lang="en-US" altLang="en-US" sz="1400"/>
              <a:t>			      Former Boss</a:t>
            </a:r>
          </a:p>
        </p:txBody>
      </p:sp>
      <p:sp>
        <p:nvSpPr>
          <p:cNvPr id="2" name="Date Placeholder 1">
            <a:extLst>
              <a:ext uri="{FF2B5EF4-FFF2-40B4-BE49-F238E27FC236}">
                <a16:creationId xmlns:a16="http://schemas.microsoft.com/office/drawing/2014/main" id="{1F445D02-603E-480A-9664-6FC9611B49C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83983A7-2243-46BA-A60E-F9173509C1FA}"/>
              </a:ext>
            </a:extLst>
          </p:cNvPr>
          <p:cNvSpPr>
            <a:spLocks noGrp="1"/>
          </p:cNvSpPr>
          <p:nvPr>
            <p:ph type="sldNum" sz="quarter" idx="12"/>
          </p:nvPr>
        </p:nvSpPr>
        <p:spPr/>
        <p:txBody>
          <a:bodyPr/>
          <a:lstStyle/>
          <a:p>
            <a:fld id="{71B7BAC7-FE87-40F6-AA24-4F4685D1B022}" type="slidenum">
              <a:rPr lang="en-US" smtClean="0"/>
              <a:t>26</a:t>
            </a:fld>
            <a:endParaRPr lang="en-US" dirty="0"/>
          </a:p>
        </p:txBody>
      </p:sp>
    </p:spTree>
    <p:extLst>
      <p:ext uri="{BB962C8B-B14F-4D97-AF65-F5344CB8AC3E}">
        <p14:creationId xmlns:p14="http://schemas.microsoft.com/office/powerpoint/2010/main" val="3860424789"/>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1C95EE5D-9077-4F7E-BF0A-D60CB58C0C76}"/>
              </a:ext>
            </a:extLst>
          </p:cNvPr>
          <p:cNvSpPr>
            <a:spLocks noGrp="1" noChangeArrowheads="1"/>
          </p:cNvSpPr>
          <p:nvPr>
            <p:ph type="title"/>
          </p:nvPr>
        </p:nvSpPr>
        <p:spPr/>
        <p:txBody>
          <a:bodyPr wrap="square" anchor="ctr" lIns="36576" rIns="36576" tIns="18288" bIns="18288">
            <a:normAutofit/>
          </a:bodyPr>
          <a:lstStyle/>
          <a:p>
            <a:r>
              <a:rPr lang="en-US" altLang="en-US"/>
              <a:t>Dynamic Alignment</a:t>
            </a:r>
          </a:p>
        </p:txBody>
      </p:sp>
      <p:sp>
        <p:nvSpPr>
          <p:cNvPr id="45059" name="Rectangle 3">
            <a:extLst>
              <a:ext uri="{FF2B5EF4-FFF2-40B4-BE49-F238E27FC236}">
                <a16:creationId xmlns:a16="http://schemas.microsoft.com/office/drawing/2014/main" id="{78B7CBEE-BAD7-4252-9FF2-596205CDCE1E}"/>
              </a:ext>
            </a:extLst>
          </p:cNvPr>
          <p:cNvSpPr>
            <a:spLocks noGrp="1" noChangeArrowheads="1"/>
          </p:cNvSpPr>
          <p:nvPr>
            <p:ph type="body" idx="1"/>
          </p:nvPr>
        </p:nvSpPr>
        <p:spPr>
          <a:xfrm>
            <a:off x="1752600" y="1219200"/>
            <a:ext cx="3962400" cy="1676400"/>
          </a:xfrm>
        </p:spPr>
        <p:txBody>
          <a:bodyPr/>
          <a:lstStyle/>
          <a:p>
            <a:r>
              <a:rPr lang="en-US" altLang="en-US" sz="1800" i="1"/>
              <a:t>Strategy and people are synchronized with customer focus and process capabilities.</a:t>
            </a:r>
          </a:p>
          <a:p>
            <a:r>
              <a:rPr lang="en-US" altLang="en-US" sz="1800" i="1"/>
              <a:t>Creates great resilience and agility</a:t>
            </a:r>
          </a:p>
          <a:p>
            <a:endParaRPr lang="en-US" altLang="en-US" sz="1800" i="1"/>
          </a:p>
        </p:txBody>
      </p:sp>
      <p:sp>
        <p:nvSpPr>
          <p:cNvPr id="45060" name="Line 4">
            <a:extLst>
              <a:ext uri="{FF2B5EF4-FFF2-40B4-BE49-F238E27FC236}">
                <a16:creationId xmlns:a16="http://schemas.microsoft.com/office/drawing/2014/main" id="{DA3C9CCA-D3AE-4A55-ABFB-0D284C662400}"/>
              </a:ext>
            </a:extLst>
          </p:cNvPr>
          <p:cNvSpPr>
            <a:spLocks noChangeShapeType="1"/>
          </p:cNvSpPr>
          <p:nvPr/>
        </p:nvSpPr>
        <p:spPr bwMode="auto">
          <a:xfrm rot="16200000">
            <a:off x="6096000" y="1676400"/>
            <a:ext cx="0" cy="41148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1" name="Text Box 5">
            <a:extLst>
              <a:ext uri="{FF2B5EF4-FFF2-40B4-BE49-F238E27FC236}">
                <a16:creationId xmlns:a16="http://schemas.microsoft.com/office/drawing/2014/main" id="{8512C947-29FF-4DDB-AF44-E47E571D3C00}"/>
              </a:ext>
            </a:extLst>
          </p:cNvPr>
          <p:cNvSpPr txBox="1">
            <a:spLocks noChangeArrowheads="1"/>
          </p:cNvSpPr>
          <p:nvPr/>
        </p:nvSpPr>
        <p:spPr bwMode="auto">
          <a:xfrm>
            <a:off x="2743200" y="3606801"/>
            <a:ext cx="1295400" cy="25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75000"/>
              </a:lnSpc>
              <a:spcBef>
                <a:spcPct val="20000"/>
              </a:spcBef>
            </a:pPr>
            <a:r>
              <a:rPr lang="en-US" altLang="en-US" sz="1400"/>
              <a:t>Processes</a:t>
            </a:r>
          </a:p>
        </p:txBody>
      </p:sp>
      <p:sp>
        <p:nvSpPr>
          <p:cNvPr id="45062" name="Text Box 6">
            <a:extLst>
              <a:ext uri="{FF2B5EF4-FFF2-40B4-BE49-F238E27FC236}">
                <a16:creationId xmlns:a16="http://schemas.microsoft.com/office/drawing/2014/main" id="{005B9196-7127-4ACD-A8CA-AB6D6CACB421}"/>
              </a:ext>
            </a:extLst>
          </p:cNvPr>
          <p:cNvSpPr txBox="1">
            <a:spLocks noChangeArrowheads="1"/>
          </p:cNvSpPr>
          <p:nvPr/>
        </p:nvSpPr>
        <p:spPr bwMode="auto">
          <a:xfrm>
            <a:off x="8153400" y="3606801"/>
            <a:ext cx="1295400" cy="25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75000"/>
              </a:lnSpc>
              <a:spcBef>
                <a:spcPct val="20000"/>
              </a:spcBef>
            </a:pPr>
            <a:r>
              <a:rPr lang="en-US" altLang="en-US" sz="1400"/>
              <a:t>Customers</a:t>
            </a:r>
          </a:p>
        </p:txBody>
      </p:sp>
      <p:sp>
        <p:nvSpPr>
          <p:cNvPr id="45063" name="Line 7">
            <a:extLst>
              <a:ext uri="{FF2B5EF4-FFF2-40B4-BE49-F238E27FC236}">
                <a16:creationId xmlns:a16="http://schemas.microsoft.com/office/drawing/2014/main" id="{AD8B1C03-8D3A-4952-BF97-D423976D4031}"/>
              </a:ext>
            </a:extLst>
          </p:cNvPr>
          <p:cNvSpPr>
            <a:spLocks noChangeShapeType="1"/>
          </p:cNvSpPr>
          <p:nvPr/>
        </p:nvSpPr>
        <p:spPr bwMode="auto">
          <a:xfrm>
            <a:off x="6096000" y="1676400"/>
            <a:ext cx="0" cy="41148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4" name="Text Box 8">
            <a:extLst>
              <a:ext uri="{FF2B5EF4-FFF2-40B4-BE49-F238E27FC236}">
                <a16:creationId xmlns:a16="http://schemas.microsoft.com/office/drawing/2014/main" id="{8B1D69CE-E7AA-4FFC-883A-6579A221EACB}"/>
              </a:ext>
            </a:extLst>
          </p:cNvPr>
          <p:cNvSpPr txBox="1">
            <a:spLocks noChangeArrowheads="1"/>
          </p:cNvSpPr>
          <p:nvPr/>
        </p:nvSpPr>
        <p:spPr bwMode="auto">
          <a:xfrm>
            <a:off x="5562600" y="1195389"/>
            <a:ext cx="1066800" cy="25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75000"/>
              </a:lnSpc>
              <a:spcBef>
                <a:spcPct val="20000"/>
              </a:spcBef>
            </a:pPr>
            <a:r>
              <a:rPr lang="en-US" altLang="en-US" sz="1400"/>
              <a:t>Strategy</a:t>
            </a:r>
          </a:p>
        </p:txBody>
      </p:sp>
      <p:sp>
        <p:nvSpPr>
          <p:cNvPr id="45065" name="Text Box 9">
            <a:extLst>
              <a:ext uri="{FF2B5EF4-FFF2-40B4-BE49-F238E27FC236}">
                <a16:creationId xmlns:a16="http://schemas.microsoft.com/office/drawing/2014/main" id="{BF55465E-D628-42A2-B086-0626B22AFF74}"/>
              </a:ext>
            </a:extLst>
          </p:cNvPr>
          <p:cNvSpPr txBox="1">
            <a:spLocks noChangeArrowheads="1"/>
          </p:cNvSpPr>
          <p:nvPr/>
        </p:nvSpPr>
        <p:spPr bwMode="auto">
          <a:xfrm>
            <a:off x="5562600" y="6019801"/>
            <a:ext cx="1066800" cy="25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75000"/>
              </a:lnSpc>
              <a:spcBef>
                <a:spcPct val="20000"/>
              </a:spcBef>
            </a:pPr>
            <a:r>
              <a:rPr lang="en-US" altLang="en-US" sz="1400"/>
              <a:t>People</a:t>
            </a:r>
          </a:p>
        </p:txBody>
      </p:sp>
      <p:sp>
        <p:nvSpPr>
          <p:cNvPr id="45066" name="Line 10">
            <a:extLst>
              <a:ext uri="{FF2B5EF4-FFF2-40B4-BE49-F238E27FC236}">
                <a16:creationId xmlns:a16="http://schemas.microsoft.com/office/drawing/2014/main" id="{EEE6AEA0-AEE8-44C0-B2D6-AB84DD495C64}"/>
              </a:ext>
            </a:extLst>
          </p:cNvPr>
          <p:cNvSpPr>
            <a:spLocks noChangeShapeType="1"/>
          </p:cNvSpPr>
          <p:nvPr/>
        </p:nvSpPr>
        <p:spPr bwMode="auto">
          <a:xfrm>
            <a:off x="6324600" y="1905000"/>
            <a:ext cx="1447800" cy="1447800"/>
          </a:xfrm>
          <a:prstGeom prst="line">
            <a:avLst/>
          </a:prstGeom>
          <a:noFill/>
          <a:ln w="9525">
            <a:solidFill>
              <a:schemeClr val="tx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7" name="Line 11">
            <a:extLst>
              <a:ext uri="{FF2B5EF4-FFF2-40B4-BE49-F238E27FC236}">
                <a16:creationId xmlns:a16="http://schemas.microsoft.com/office/drawing/2014/main" id="{ED4D0DAC-AC7A-40B0-A973-1B82134264FA}"/>
              </a:ext>
            </a:extLst>
          </p:cNvPr>
          <p:cNvSpPr>
            <a:spLocks noChangeShapeType="1"/>
          </p:cNvSpPr>
          <p:nvPr/>
        </p:nvSpPr>
        <p:spPr bwMode="auto">
          <a:xfrm flipV="1">
            <a:off x="6324600" y="4114800"/>
            <a:ext cx="1447800" cy="1447800"/>
          </a:xfrm>
          <a:prstGeom prst="line">
            <a:avLst/>
          </a:prstGeom>
          <a:noFill/>
          <a:ln w="9525">
            <a:solidFill>
              <a:schemeClr val="tx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8" name="Line 12">
            <a:extLst>
              <a:ext uri="{FF2B5EF4-FFF2-40B4-BE49-F238E27FC236}">
                <a16:creationId xmlns:a16="http://schemas.microsoft.com/office/drawing/2014/main" id="{53588679-ED36-418E-9C7F-A76F31FDEDD1}"/>
              </a:ext>
            </a:extLst>
          </p:cNvPr>
          <p:cNvSpPr>
            <a:spLocks noChangeShapeType="1"/>
          </p:cNvSpPr>
          <p:nvPr/>
        </p:nvSpPr>
        <p:spPr bwMode="auto">
          <a:xfrm flipH="1">
            <a:off x="4419600" y="1905000"/>
            <a:ext cx="1447800" cy="1447800"/>
          </a:xfrm>
          <a:prstGeom prst="line">
            <a:avLst/>
          </a:prstGeom>
          <a:noFill/>
          <a:ln w="9525">
            <a:solidFill>
              <a:schemeClr val="tx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69" name="Line 13">
            <a:extLst>
              <a:ext uri="{FF2B5EF4-FFF2-40B4-BE49-F238E27FC236}">
                <a16:creationId xmlns:a16="http://schemas.microsoft.com/office/drawing/2014/main" id="{F523FEC8-E772-49C4-8216-376F0DAEC7F7}"/>
              </a:ext>
            </a:extLst>
          </p:cNvPr>
          <p:cNvSpPr>
            <a:spLocks noChangeShapeType="1"/>
          </p:cNvSpPr>
          <p:nvPr/>
        </p:nvSpPr>
        <p:spPr bwMode="auto">
          <a:xfrm flipH="1" flipV="1">
            <a:off x="4419600" y="4114800"/>
            <a:ext cx="1447800" cy="1447800"/>
          </a:xfrm>
          <a:prstGeom prst="line">
            <a:avLst/>
          </a:prstGeom>
          <a:noFill/>
          <a:ln w="9525">
            <a:solidFill>
              <a:schemeClr val="tx1"/>
            </a:solidFill>
            <a:prstDash val="dash"/>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070" name="Text Box 14">
            <a:extLst>
              <a:ext uri="{FF2B5EF4-FFF2-40B4-BE49-F238E27FC236}">
                <a16:creationId xmlns:a16="http://schemas.microsoft.com/office/drawing/2014/main" id="{C88AB2DD-B331-4941-8B81-60FB3ACB7469}"/>
              </a:ext>
            </a:extLst>
          </p:cNvPr>
          <p:cNvSpPr txBox="1">
            <a:spLocks noChangeArrowheads="1"/>
          </p:cNvSpPr>
          <p:nvPr/>
        </p:nvSpPr>
        <p:spPr bwMode="auto">
          <a:xfrm>
            <a:off x="7620000" y="5638800"/>
            <a:ext cx="2743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600"/>
              <a:t>Adapted from:  The Power of Alignment; George Labovitz and Victor Rosansky</a:t>
            </a:r>
          </a:p>
        </p:txBody>
      </p:sp>
      <p:sp>
        <p:nvSpPr>
          <p:cNvPr id="2" name="Date Placeholder 1">
            <a:extLst>
              <a:ext uri="{FF2B5EF4-FFF2-40B4-BE49-F238E27FC236}">
                <a16:creationId xmlns:a16="http://schemas.microsoft.com/office/drawing/2014/main" id="{0EB00DD8-292E-417F-906C-5E6447C55F8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A55678F-0FC6-44E3-9D0F-F7EF7BA9E55C}"/>
              </a:ext>
            </a:extLst>
          </p:cNvPr>
          <p:cNvSpPr>
            <a:spLocks noGrp="1"/>
          </p:cNvSpPr>
          <p:nvPr>
            <p:ph type="sldNum" sz="quarter" idx="12"/>
          </p:nvPr>
        </p:nvSpPr>
        <p:spPr/>
        <p:txBody>
          <a:bodyPr/>
          <a:lstStyle/>
          <a:p>
            <a:fld id="{71B7BAC7-FE87-40F6-AA24-4F4685D1B022}" type="slidenum">
              <a:rPr lang="en-US" smtClean="0"/>
              <a:t>27</a:t>
            </a:fld>
            <a:endParaRPr lang="en-US" dirty="0"/>
          </a:p>
        </p:txBody>
      </p:sp>
    </p:spTree>
    <p:extLst>
      <p:ext uri="{BB962C8B-B14F-4D97-AF65-F5344CB8AC3E}">
        <p14:creationId xmlns:p14="http://schemas.microsoft.com/office/powerpoint/2010/main" val="1370895834"/>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45666F59-DE0E-42C1-A8E0-795BA4709DA0}"/>
              </a:ext>
            </a:extLst>
          </p:cNvPr>
          <p:cNvSpPr>
            <a:spLocks noGrp="1" noChangeArrowheads="1"/>
          </p:cNvSpPr>
          <p:nvPr>
            <p:ph type="title"/>
          </p:nvPr>
        </p:nvSpPr>
        <p:spPr/>
        <p:txBody>
          <a:bodyPr wrap="square" anchor="ctr" lIns="36576" rIns="36576" tIns="18288" bIns="18288">
            <a:normAutofit/>
          </a:bodyPr>
          <a:lstStyle/>
          <a:p>
            <a:r>
              <a:rPr lang="en-US" altLang="en-US"/>
              <a:t>Facts: Alignment </a:t>
            </a:r>
          </a:p>
        </p:txBody>
      </p:sp>
      <p:sp>
        <p:nvSpPr>
          <p:cNvPr id="46083" name="Rectangle 3">
            <a:extLst>
              <a:ext uri="{FF2B5EF4-FFF2-40B4-BE49-F238E27FC236}">
                <a16:creationId xmlns:a16="http://schemas.microsoft.com/office/drawing/2014/main" id="{5329E76E-F7B7-4E0D-83A6-07CCDD4CB95B}"/>
              </a:ext>
            </a:extLst>
          </p:cNvPr>
          <p:cNvSpPr>
            <a:spLocks noGrp="1" noChangeArrowheads="1"/>
          </p:cNvSpPr>
          <p:nvPr>
            <p:ph type="body" idx="1"/>
          </p:nvPr>
        </p:nvSpPr>
        <p:spPr>
          <a:xfrm>
            <a:off x="1981200" y="1676400"/>
            <a:ext cx="8382000" cy="5410200"/>
          </a:xfrm>
        </p:spPr>
        <p:txBody>
          <a:bodyPr/>
          <a:lstStyle/>
          <a:p>
            <a:pPr>
              <a:lnSpc>
                <a:spcPct val="90000"/>
              </a:lnSpc>
              <a:spcBef>
                <a:spcPct val="40000"/>
              </a:spcBef>
            </a:pPr>
            <a:r>
              <a:rPr lang="en-US" altLang="en-US" sz="2400"/>
              <a:t>Only one in ten workers has a clear line of sight between his or her task and company goals.  </a:t>
            </a:r>
          </a:p>
          <a:p>
            <a:pPr>
              <a:lnSpc>
                <a:spcPct val="90000"/>
              </a:lnSpc>
              <a:spcBef>
                <a:spcPct val="40000"/>
              </a:spcBef>
            </a:pPr>
            <a:r>
              <a:rPr lang="en-US" altLang="en-US" sz="2400"/>
              <a:t>40% of workers feel disconnected from their employers.  </a:t>
            </a:r>
          </a:p>
          <a:p>
            <a:pPr>
              <a:lnSpc>
                <a:spcPct val="90000"/>
              </a:lnSpc>
              <a:spcBef>
                <a:spcPct val="40000"/>
              </a:spcBef>
            </a:pPr>
            <a:r>
              <a:rPr lang="en-US" altLang="en-US" sz="2400"/>
              <a:t>Despite management's best efforts to communicate business strategy, only 64 percent of employees think management has set a strategic direction.  </a:t>
            </a:r>
          </a:p>
          <a:p>
            <a:pPr>
              <a:lnSpc>
                <a:spcPct val="90000"/>
              </a:lnSpc>
              <a:spcBef>
                <a:spcPct val="40000"/>
              </a:spcBef>
            </a:pPr>
            <a:r>
              <a:rPr lang="en-US" altLang="en-US" sz="2400"/>
              <a:t>Unclear objectives, lack of team communication and ineffective meetings are among the top time wasters.  U.S. workers clock an average of 45 hours per week, but consider that 16 of those hours are wasted.</a:t>
            </a:r>
          </a:p>
        </p:txBody>
      </p:sp>
      <p:sp>
        <p:nvSpPr>
          <p:cNvPr id="2" name="Date Placeholder 1">
            <a:extLst>
              <a:ext uri="{FF2B5EF4-FFF2-40B4-BE49-F238E27FC236}">
                <a16:creationId xmlns:a16="http://schemas.microsoft.com/office/drawing/2014/main" id="{836FFF82-743D-4C16-9105-48AD77E9E97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015F625-2E91-4B09-A6D5-D15FC14A2183}"/>
              </a:ext>
            </a:extLst>
          </p:cNvPr>
          <p:cNvSpPr>
            <a:spLocks noGrp="1"/>
          </p:cNvSpPr>
          <p:nvPr>
            <p:ph type="sldNum" sz="quarter" idx="12"/>
          </p:nvPr>
        </p:nvSpPr>
        <p:spPr/>
        <p:txBody>
          <a:bodyPr/>
          <a:lstStyle/>
          <a:p>
            <a:fld id="{71B7BAC7-FE87-40F6-AA24-4F4685D1B022}" type="slidenum">
              <a:rPr lang="en-US" smtClean="0"/>
              <a:t>28</a:t>
            </a:fld>
            <a:endParaRPr lang="en-US" dirty="0"/>
          </a:p>
        </p:txBody>
      </p:sp>
    </p:spTree>
    <p:extLst>
      <p:ext uri="{BB962C8B-B14F-4D97-AF65-F5344CB8AC3E}">
        <p14:creationId xmlns:p14="http://schemas.microsoft.com/office/powerpoint/2010/main" val="4112513045"/>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0D4B6DA6-B8AB-4F98-A672-D360AB27937C}"/>
              </a:ext>
            </a:extLst>
          </p:cNvPr>
          <p:cNvSpPr>
            <a:spLocks noGrp="1" noChangeArrowheads="1"/>
          </p:cNvSpPr>
          <p:nvPr>
            <p:ph type="title"/>
          </p:nvPr>
        </p:nvSpPr>
        <p:spPr/>
        <p:txBody>
          <a:bodyPr wrap="square" anchor="ctr" lIns="36576" rIns="36576" tIns="18288" bIns="18288">
            <a:normAutofit/>
          </a:bodyPr>
          <a:lstStyle/>
          <a:p>
            <a:r>
              <a:rPr lang="en-US" altLang="en-US" sz="2400"/>
              <a:t>Closing the Performance Gap:</a:t>
            </a:r>
            <a:br>
              <a:rPr lang="en-US" altLang="en-US" sz="2400"/>
            </a:br>
            <a:r>
              <a:rPr lang="en-US" altLang="en-US" sz="2400"/>
              <a:t>Organizational Alignment &amp; Engagement</a:t>
            </a:r>
          </a:p>
        </p:txBody>
      </p:sp>
      <p:sp>
        <p:nvSpPr>
          <p:cNvPr id="48131" name="Oval 3">
            <a:extLst>
              <a:ext uri="{FF2B5EF4-FFF2-40B4-BE49-F238E27FC236}">
                <a16:creationId xmlns:a16="http://schemas.microsoft.com/office/drawing/2014/main" id="{79DA7993-1698-445B-B420-D6192BF781F5}"/>
              </a:ext>
            </a:extLst>
          </p:cNvPr>
          <p:cNvSpPr>
            <a:spLocks noChangeAspect="1" noChangeArrowheads="1"/>
          </p:cNvSpPr>
          <p:nvPr/>
        </p:nvSpPr>
        <p:spPr bwMode="auto">
          <a:xfrm>
            <a:off x="3352800" y="2209800"/>
            <a:ext cx="3670300" cy="3697288"/>
          </a:xfrm>
          <a:prstGeom prst="ellipse">
            <a:avLst/>
          </a:prstGeom>
          <a:solidFill>
            <a:schemeClr val="bg1"/>
          </a:solidFill>
          <a:ln w="12700">
            <a:solidFill>
              <a:srgbClr val="000000"/>
            </a:solidFill>
            <a:round/>
            <a:headEnd/>
            <a:tailEnd/>
          </a:ln>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8132" name="Oval 4">
            <a:extLst>
              <a:ext uri="{FF2B5EF4-FFF2-40B4-BE49-F238E27FC236}">
                <a16:creationId xmlns:a16="http://schemas.microsoft.com/office/drawing/2014/main" id="{81187A5A-263D-4BC3-A424-2CED9DE99560}"/>
              </a:ext>
            </a:extLst>
          </p:cNvPr>
          <p:cNvSpPr>
            <a:spLocks noChangeAspect="1" noChangeArrowheads="1"/>
          </p:cNvSpPr>
          <p:nvPr/>
        </p:nvSpPr>
        <p:spPr bwMode="auto">
          <a:xfrm>
            <a:off x="5238750" y="2235200"/>
            <a:ext cx="3671888" cy="3697288"/>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48133" name="Group 5">
            <a:extLst>
              <a:ext uri="{FF2B5EF4-FFF2-40B4-BE49-F238E27FC236}">
                <a16:creationId xmlns:a16="http://schemas.microsoft.com/office/drawing/2014/main" id="{BD1A8DBC-B754-4407-B250-80A0E96C48E3}"/>
              </a:ext>
            </a:extLst>
          </p:cNvPr>
          <p:cNvGrpSpPr>
            <a:grpSpLocks noChangeAspect="1"/>
          </p:cNvGrpSpPr>
          <p:nvPr/>
        </p:nvGrpSpPr>
        <p:grpSpPr bwMode="auto">
          <a:xfrm>
            <a:off x="5213350" y="2489201"/>
            <a:ext cx="1792288" cy="3178175"/>
            <a:chOff x="720" y="1104"/>
            <a:chExt cx="654" cy="1160"/>
          </a:xfrm>
        </p:grpSpPr>
        <p:sp>
          <p:nvSpPr>
            <p:cNvPr id="48140" name="Freeform 6" descr="Wide upward diagonal">
              <a:extLst>
                <a:ext uri="{FF2B5EF4-FFF2-40B4-BE49-F238E27FC236}">
                  <a16:creationId xmlns:a16="http://schemas.microsoft.com/office/drawing/2014/main" id="{9C20F32A-6817-458E-9D8B-AC2AD454513A}"/>
                </a:ext>
              </a:extLst>
            </p:cNvPr>
            <p:cNvSpPr>
              <a:spLocks noChangeAspect="1"/>
            </p:cNvSpPr>
            <p:nvPr/>
          </p:nvSpPr>
          <p:spPr bwMode="auto">
            <a:xfrm>
              <a:off x="734" y="1104"/>
              <a:ext cx="626" cy="517"/>
            </a:xfrm>
            <a:custGeom>
              <a:avLst/>
              <a:gdLst>
                <a:gd name="T0" fmla="*/ 318 w 626"/>
                <a:gd name="T1" fmla="*/ 0 h 517"/>
                <a:gd name="T2" fmla="*/ 300 w 626"/>
                <a:gd name="T3" fmla="*/ 11 h 517"/>
                <a:gd name="T4" fmla="*/ 280 w 626"/>
                <a:gd name="T5" fmla="*/ 25 h 517"/>
                <a:gd name="T6" fmla="*/ 258 w 626"/>
                <a:gd name="T7" fmla="*/ 41 h 517"/>
                <a:gd name="T8" fmla="*/ 239 w 626"/>
                <a:gd name="T9" fmla="*/ 55 h 517"/>
                <a:gd name="T10" fmla="*/ 220 w 626"/>
                <a:gd name="T11" fmla="*/ 72 h 517"/>
                <a:gd name="T12" fmla="*/ 205 w 626"/>
                <a:gd name="T13" fmla="*/ 86 h 517"/>
                <a:gd name="T14" fmla="*/ 186 w 626"/>
                <a:gd name="T15" fmla="*/ 104 h 517"/>
                <a:gd name="T16" fmla="*/ 169 w 626"/>
                <a:gd name="T17" fmla="*/ 120 h 517"/>
                <a:gd name="T18" fmla="*/ 149 w 626"/>
                <a:gd name="T19" fmla="*/ 143 h 517"/>
                <a:gd name="T20" fmla="*/ 131 w 626"/>
                <a:gd name="T21" fmla="*/ 165 h 517"/>
                <a:gd name="T22" fmla="*/ 115 w 626"/>
                <a:gd name="T23" fmla="*/ 184 h 517"/>
                <a:gd name="T24" fmla="*/ 96 w 626"/>
                <a:gd name="T25" fmla="*/ 210 h 517"/>
                <a:gd name="T26" fmla="*/ 81 w 626"/>
                <a:gd name="T27" fmla="*/ 232 h 517"/>
                <a:gd name="T28" fmla="*/ 68 w 626"/>
                <a:gd name="T29" fmla="*/ 255 h 517"/>
                <a:gd name="T30" fmla="*/ 54 w 626"/>
                <a:gd name="T31" fmla="*/ 280 h 517"/>
                <a:gd name="T32" fmla="*/ 42 w 626"/>
                <a:gd name="T33" fmla="*/ 304 h 517"/>
                <a:gd name="T34" fmla="*/ 29 w 626"/>
                <a:gd name="T35" fmla="*/ 335 h 517"/>
                <a:gd name="T36" fmla="*/ 19 w 626"/>
                <a:gd name="T37" fmla="*/ 365 h 517"/>
                <a:gd name="T38" fmla="*/ 10 w 626"/>
                <a:gd name="T39" fmla="*/ 394 h 517"/>
                <a:gd name="T40" fmla="*/ 5 w 626"/>
                <a:gd name="T41" fmla="*/ 417 h 517"/>
                <a:gd name="T42" fmla="*/ 0 w 626"/>
                <a:gd name="T43" fmla="*/ 437 h 517"/>
                <a:gd name="T44" fmla="*/ 22 w 626"/>
                <a:gd name="T45" fmla="*/ 451 h 517"/>
                <a:gd name="T46" fmla="*/ 49 w 626"/>
                <a:gd name="T47" fmla="*/ 462 h 517"/>
                <a:gd name="T48" fmla="*/ 80 w 626"/>
                <a:gd name="T49" fmla="*/ 474 h 517"/>
                <a:gd name="T50" fmla="*/ 114 w 626"/>
                <a:gd name="T51" fmla="*/ 485 h 517"/>
                <a:gd name="T52" fmla="*/ 153 w 626"/>
                <a:gd name="T53" fmla="*/ 497 h 517"/>
                <a:gd name="T54" fmla="*/ 191 w 626"/>
                <a:gd name="T55" fmla="*/ 505 h 517"/>
                <a:gd name="T56" fmla="*/ 221 w 626"/>
                <a:gd name="T57" fmla="*/ 510 h 517"/>
                <a:gd name="T58" fmla="*/ 253 w 626"/>
                <a:gd name="T59" fmla="*/ 514 h 517"/>
                <a:gd name="T60" fmla="*/ 285 w 626"/>
                <a:gd name="T61" fmla="*/ 516 h 517"/>
                <a:gd name="T62" fmla="*/ 313 w 626"/>
                <a:gd name="T63" fmla="*/ 517 h 517"/>
                <a:gd name="T64" fmla="*/ 349 w 626"/>
                <a:gd name="T65" fmla="*/ 516 h 517"/>
                <a:gd name="T66" fmla="*/ 386 w 626"/>
                <a:gd name="T67" fmla="*/ 511 h 517"/>
                <a:gd name="T68" fmla="*/ 427 w 626"/>
                <a:gd name="T69" fmla="*/ 506 h 517"/>
                <a:gd name="T70" fmla="*/ 462 w 626"/>
                <a:gd name="T71" fmla="*/ 499 h 517"/>
                <a:gd name="T72" fmla="*/ 491 w 626"/>
                <a:gd name="T73" fmla="*/ 492 h 517"/>
                <a:gd name="T74" fmla="*/ 522 w 626"/>
                <a:gd name="T75" fmla="*/ 482 h 517"/>
                <a:gd name="T76" fmla="*/ 544 w 626"/>
                <a:gd name="T77" fmla="*/ 473 h 517"/>
                <a:gd name="T78" fmla="*/ 568 w 626"/>
                <a:gd name="T79" fmla="*/ 464 h 517"/>
                <a:gd name="T80" fmla="*/ 590 w 626"/>
                <a:gd name="T81" fmla="*/ 455 h 517"/>
                <a:gd name="T82" fmla="*/ 614 w 626"/>
                <a:gd name="T83" fmla="*/ 443 h 517"/>
                <a:gd name="T84" fmla="*/ 626 w 626"/>
                <a:gd name="T85" fmla="*/ 436 h 517"/>
                <a:gd name="T86" fmla="*/ 622 w 626"/>
                <a:gd name="T87" fmla="*/ 411 h 517"/>
                <a:gd name="T88" fmla="*/ 615 w 626"/>
                <a:gd name="T89" fmla="*/ 386 h 517"/>
                <a:gd name="T90" fmla="*/ 607 w 626"/>
                <a:gd name="T91" fmla="*/ 360 h 517"/>
                <a:gd name="T92" fmla="*/ 594 w 626"/>
                <a:gd name="T93" fmla="*/ 326 h 517"/>
                <a:gd name="T94" fmla="*/ 577 w 626"/>
                <a:gd name="T95" fmla="*/ 291 h 517"/>
                <a:gd name="T96" fmla="*/ 557 w 626"/>
                <a:gd name="T97" fmla="*/ 253 h 517"/>
                <a:gd name="T98" fmla="*/ 540 w 626"/>
                <a:gd name="T99" fmla="*/ 226 h 517"/>
                <a:gd name="T100" fmla="*/ 522 w 626"/>
                <a:gd name="T101" fmla="*/ 197 h 517"/>
                <a:gd name="T102" fmla="*/ 507 w 626"/>
                <a:gd name="T103" fmla="*/ 175 h 517"/>
                <a:gd name="T104" fmla="*/ 484 w 626"/>
                <a:gd name="T105" fmla="*/ 146 h 517"/>
                <a:gd name="T106" fmla="*/ 466 w 626"/>
                <a:gd name="T107" fmla="*/ 124 h 517"/>
                <a:gd name="T108" fmla="*/ 446 w 626"/>
                <a:gd name="T109" fmla="*/ 104 h 517"/>
                <a:gd name="T110" fmla="*/ 419 w 626"/>
                <a:gd name="T111" fmla="*/ 78 h 517"/>
                <a:gd name="T112" fmla="*/ 400 w 626"/>
                <a:gd name="T113" fmla="*/ 61 h 517"/>
                <a:gd name="T114" fmla="*/ 377 w 626"/>
                <a:gd name="T115" fmla="*/ 42 h 517"/>
                <a:gd name="T116" fmla="*/ 348 w 626"/>
                <a:gd name="T117" fmla="*/ 20 h 517"/>
                <a:gd name="T118" fmla="*/ 318 w 626"/>
                <a:gd name="T119" fmla="*/ 0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26"/>
                <a:gd name="T181" fmla="*/ 0 h 517"/>
                <a:gd name="T182" fmla="*/ 626 w 626"/>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26" h="517">
                  <a:moveTo>
                    <a:pt x="318" y="0"/>
                  </a:moveTo>
                  <a:lnTo>
                    <a:pt x="300" y="11"/>
                  </a:lnTo>
                  <a:lnTo>
                    <a:pt x="280" y="25"/>
                  </a:lnTo>
                  <a:lnTo>
                    <a:pt x="258" y="41"/>
                  </a:lnTo>
                  <a:lnTo>
                    <a:pt x="239" y="55"/>
                  </a:lnTo>
                  <a:lnTo>
                    <a:pt x="220" y="72"/>
                  </a:lnTo>
                  <a:lnTo>
                    <a:pt x="205" y="86"/>
                  </a:lnTo>
                  <a:lnTo>
                    <a:pt x="186" y="104"/>
                  </a:lnTo>
                  <a:lnTo>
                    <a:pt x="169" y="120"/>
                  </a:lnTo>
                  <a:lnTo>
                    <a:pt x="149" y="143"/>
                  </a:lnTo>
                  <a:lnTo>
                    <a:pt x="131" y="165"/>
                  </a:lnTo>
                  <a:lnTo>
                    <a:pt x="115" y="184"/>
                  </a:lnTo>
                  <a:lnTo>
                    <a:pt x="96" y="210"/>
                  </a:lnTo>
                  <a:lnTo>
                    <a:pt x="81" y="232"/>
                  </a:lnTo>
                  <a:lnTo>
                    <a:pt x="68" y="255"/>
                  </a:lnTo>
                  <a:lnTo>
                    <a:pt x="54" y="280"/>
                  </a:lnTo>
                  <a:lnTo>
                    <a:pt x="42" y="304"/>
                  </a:lnTo>
                  <a:lnTo>
                    <a:pt x="29" y="335"/>
                  </a:lnTo>
                  <a:lnTo>
                    <a:pt x="19" y="365"/>
                  </a:lnTo>
                  <a:lnTo>
                    <a:pt x="10" y="394"/>
                  </a:lnTo>
                  <a:lnTo>
                    <a:pt x="5" y="417"/>
                  </a:lnTo>
                  <a:lnTo>
                    <a:pt x="0" y="437"/>
                  </a:lnTo>
                  <a:lnTo>
                    <a:pt x="22" y="451"/>
                  </a:lnTo>
                  <a:lnTo>
                    <a:pt x="49" y="462"/>
                  </a:lnTo>
                  <a:lnTo>
                    <a:pt x="80" y="474"/>
                  </a:lnTo>
                  <a:lnTo>
                    <a:pt x="114" y="485"/>
                  </a:lnTo>
                  <a:lnTo>
                    <a:pt x="153" y="497"/>
                  </a:lnTo>
                  <a:lnTo>
                    <a:pt x="191" y="505"/>
                  </a:lnTo>
                  <a:lnTo>
                    <a:pt x="221" y="510"/>
                  </a:lnTo>
                  <a:lnTo>
                    <a:pt x="253" y="514"/>
                  </a:lnTo>
                  <a:lnTo>
                    <a:pt x="285" y="516"/>
                  </a:lnTo>
                  <a:lnTo>
                    <a:pt x="313" y="517"/>
                  </a:lnTo>
                  <a:lnTo>
                    <a:pt x="349" y="516"/>
                  </a:lnTo>
                  <a:lnTo>
                    <a:pt x="386" y="511"/>
                  </a:lnTo>
                  <a:lnTo>
                    <a:pt x="427" y="506"/>
                  </a:lnTo>
                  <a:lnTo>
                    <a:pt x="462" y="499"/>
                  </a:lnTo>
                  <a:lnTo>
                    <a:pt x="491" y="492"/>
                  </a:lnTo>
                  <a:lnTo>
                    <a:pt x="522" y="482"/>
                  </a:lnTo>
                  <a:lnTo>
                    <a:pt x="544" y="473"/>
                  </a:lnTo>
                  <a:lnTo>
                    <a:pt x="568" y="464"/>
                  </a:lnTo>
                  <a:lnTo>
                    <a:pt x="590" y="455"/>
                  </a:lnTo>
                  <a:lnTo>
                    <a:pt x="614" y="443"/>
                  </a:lnTo>
                  <a:lnTo>
                    <a:pt x="626" y="436"/>
                  </a:lnTo>
                  <a:lnTo>
                    <a:pt x="622" y="411"/>
                  </a:lnTo>
                  <a:lnTo>
                    <a:pt x="615" y="386"/>
                  </a:lnTo>
                  <a:lnTo>
                    <a:pt x="607" y="360"/>
                  </a:lnTo>
                  <a:lnTo>
                    <a:pt x="594" y="326"/>
                  </a:lnTo>
                  <a:lnTo>
                    <a:pt x="577" y="291"/>
                  </a:lnTo>
                  <a:lnTo>
                    <a:pt x="557" y="253"/>
                  </a:lnTo>
                  <a:lnTo>
                    <a:pt x="540" y="226"/>
                  </a:lnTo>
                  <a:lnTo>
                    <a:pt x="522" y="197"/>
                  </a:lnTo>
                  <a:lnTo>
                    <a:pt x="507" y="175"/>
                  </a:lnTo>
                  <a:lnTo>
                    <a:pt x="484" y="146"/>
                  </a:lnTo>
                  <a:lnTo>
                    <a:pt x="466" y="124"/>
                  </a:lnTo>
                  <a:lnTo>
                    <a:pt x="446" y="104"/>
                  </a:lnTo>
                  <a:lnTo>
                    <a:pt x="419" y="78"/>
                  </a:lnTo>
                  <a:lnTo>
                    <a:pt x="400" y="61"/>
                  </a:lnTo>
                  <a:lnTo>
                    <a:pt x="377" y="42"/>
                  </a:lnTo>
                  <a:lnTo>
                    <a:pt x="348" y="20"/>
                  </a:lnTo>
                  <a:lnTo>
                    <a:pt x="318" y="0"/>
                  </a:lnTo>
                  <a:close/>
                </a:path>
              </a:pathLst>
            </a:custGeom>
            <a:blipFill dpi="0" rotWithShape="0">
              <a:blip r:embed="rId3"/>
              <a:srcRect/>
              <a:tile tx="0" ty="0" sx="100000" sy="100000" flip="none" algn="tl"/>
            </a:blipFill>
            <a:ln w="28575">
              <a:solidFill>
                <a:srgbClr val="000000"/>
              </a:solidFill>
              <a:round/>
              <a:headEnd/>
              <a:tailEnd/>
            </a:ln>
          </p:spPr>
          <p:txBody>
            <a:bodyPr/>
            <a:lstStyle/>
            <a:p>
              <a:endParaRPr lang="en-US"/>
            </a:p>
          </p:txBody>
        </p:sp>
        <p:sp>
          <p:nvSpPr>
            <p:cNvPr id="48141" name="Freeform 7" descr="Wide upward diagonal">
              <a:extLst>
                <a:ext uri="{FF2B5EF4-FFF2-40B4-BE49-F238E27FC236}">
                  <a16:creationId xmlns:a16="http://schemas.microsoft.com/office/drawing/2014/main" id="{1EFD8757-E9EC-4623-B033-0EA1ADCBF78E}"/>
                </a:ext>
              </a:extLst>
            </p:cNvPr>
            <p:cNvSpPr>
              <a:spLocks noChangeAspect="1"/>
            </p:cNvSpPr>
            <p:nvPr/>
          </p:nvSpPr>
          <p:spPr bwMode="auto">
            <a:xfrm>
              <a:off x="720" y="1536"/>
              <a:ext cx="654" cy="728"/>
            </a:xfrm>
            <a:custGeom>
              <a:avLst/>
              <a:gdLst>
                <a:gd name="T0" fmla="*/ 33 w 654"/>
                <a:gd name="T1" fmla="*/ 13 h 728"/>
                <a:gd name="T2" fmla="*/ 71 w 654"/>
                <a:gd name="T3" fmla="*/ 29 h 728"/>
                <a:gd name="T4" fmla="*/ 123 w 654"/>
                <a:gd name="T5" fmla="*/ 47 h 728"/>
                <a:gd name="T6" fmla="*/ 177 w 654"/>
                <a:gd name="T7" fmla="*/ 61 h 728"/>
                <a:gd name="T8" fmla="*/ 235 w 654"/>
                <a:gd name="T9" fmla="*/ 73 h 728"/>
                <a:gd name="T10" fmla="*/ 304 w 654"/>
                <a:gd name="T11" fmla="*/ 80 h 728"/>
                <a:gd name="T12" fmla="*/ 373 w 654"/>
                <a:gd name="T13" fmla="*/ 80 h 728"/>
                <a:gd name="T14" fmla="*/ 447 w 654"/>
                <a:gd name="T15" fmla="*/ 69 h 728"/>
                <a:gd name="T16" fmla="*/ 499 w 654"/>
                <a:gd name="T17" fmla="*/ 57 h 728"/>
                <a:gd name="T18" fmla="*/ 544 w 654"/>
                <a:gd name="T19" fmla="*/ 42 h 728"/>
                <a:gd name="T20" fmla="*/ 591 w 654"/>
                <a:gd name="T21" fmla="*/ 23 h 728"/>
                <a:gd name="T22" fmla="*/ 626 w 654"/>
                <a:gd name="T23" fmla="*/ 8 h 728"/>
                <a:gd name="T24" fmla="*/ 643 w 654"/>
                <a:gd name="T25" fmla="*/ 20 h 728"/>
                <a:gd name="T26" fmla="*/ 647 w 654"/>
                <a:gd name="T27" fmla="*/ 57 h 728"/>
                <a:gd name="T28" fmla="*/ 652 w 654"/>
                <a:gd name="T29" fmla="*/ 112 h 728"/>
                <a:gd name="T30" fmla="*/ 654 w 654"/>
                <a:gd name="T31" fmla="*/ 153 h 728"/>
                <a:gd name="T32" fmla="*/ 650 w 654"/>
                <a:gd name="T33" fmla="*/ 207 h 728"/>
                <a:gd name="T34" fmla="*/ 642 w 654"/>
                <a:gd name="T35" fmla="*/ 265 h 728"/>
                <a:gd name="T36" fmla="*/ 628 w 654"/>
                <a:gd name="T37" fmla="*/ 329 h 728"/>
                <a:gd name="T38" fmla="*/ 608 w 654"/>
                <a:gd name="T39" fmla="*/ 387 h 728"/>
                <a:gd name="T40" fmla="*/ 584 w 654"/>
                <a:gd name="T41" fmla="*/ 442 h 728"/>
                <a:gd name="T42" fmla="*/ 556 w 654"/>
                <a:gd name="T43" fmla="*/ 493 h 728"/>
                <a:gd name="T44" fmla="*/ 521 w 654"/>
                <a:gd name="T45" fmla="*/ 546 h 728"/>
                <a:gd name="T46" fmla="*/ 478 w 654"/>
                <a:gd name="T47" fmla="*/ 599 h 728"/>
                <a:gd name="T48" fmla="*/ 429 w 654"/>
                <a:gd name="T49" fmla="*/ 647 h 728"/>
                <a:gd name="T50" fmla="*/ 382 w 654"/>
                <a:gd name="T51" fmla="*/ 686 h 728"/>
                <a:gd name="T52" fmla="*/ 340 w 654"/>
                <a:gd name="T53" fmla="*/ 715 h 728"/>
                <a:gd name="T54" fmla="*/ 303 w 654"/>
                <a:gd name="T55" fmla="*/ 716 h 728"/>
                <a:gd name="T56" fmla="*/ 262 w 654"/>
                <a:gd name="T57" fmla="*/ 687 h 728"/>
                <a:gd name="T58" fmla="*/ 223 w 654"/>
                <a:gd name="T59" fmla="*/ 655 h 728"/>
                <a:gd name="T60" fmla="*/ 183 w 654"/>
                <a:gd name="T61" fmla="*/ 617 h 728"/>
                <a:gd name="T62" fmla="*/ 136 w 654"/>
                <a:gd name="T63" fmla="*/ 558 h 728"/>
                <a:gd name="T64" fmla="*/ 101 w 654"/>
                <a:gd name="T65" fmla="*/ 509 h 728"/>
                <a:gd name="T66" fmla="*/ 71 w 654"/>
                <a:gd name="T67" fmla="*/ 455 h 728"/>
                <a:gd name="T68" fmla="*/ 45 w 654"/>
                <a:gd name="T69" fmla="*/ 396 h 728"/>
                <a:gd name="T70" fmla="*/ 25 w 654"/>
                <a:gd name="T71" fmla="*/ 335 h 728"/>
                <a:gd name="T72" fmla="*/ 10 w 654"/>
                <a:gd name="T73" fmla="*/ 274 h 728"/>
                <a:gd name="T74" fmla="*/ 1 w 654"/>
                <a:gd name="T75" fmla="*/ 207 h 728"/>
                <a:gd name="T76" fmla="*/ 0 w 654"/>
                <a:gd name="T77" fmla="*/ 140 h 728"/>
                <a:gd name="T78" fmla="*/ 3 w 654"/>
                <a:gd name="T79" fmla="*/ 74 h 728"/>
                <a:gd name="T80" fmla="*/ 11 w 654"/>
                <a:gd name="T81" fmla="*/ 19 h 7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54"/>
                <a:gd name="T124" fmla="*/ 0 h 728"/>
                <a:gd name="T125" fmla="*/ 654 w 654"/>
                <a:gd name="T126" fmla="*/ 728 h 7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54" h="728">
                  <a:moveTo>
                    <a:pt x="15" y="1"/>
                  </a:moveTo>
                  <a:lnTo>
                    <a:pt x="33" y="13"/>
                  </a:lnTo>
                  <a:lnTo>
                    <a:pt x="53" y="22"/>
                  </a:lnTo>
                  <a:lnTo>
                    <a:pt x="71" y="29"/>
                  </a:lnTo>
                  <a:lnTo>
                    <a:pt x="99" y="40"/>
                  </a:lnTo>
                  <a:lnTo>
                    <a:pt x="123" y="47"/>
                  </a:lnTo>
                  <a:lnTo>
                    <a:pt x="149" y="55"/>
                  </a:lnTo>
                  <a:lnTo>
                    <a:pt x="177" y="61"/>
                  </a:lnTo>
                  <a:lnTo>
                    <a:pt x="205" y="68"/>
                  </a:lnTo>
                  <a:lnTo>
                    <a:pt x="235" y="73"/>
                  </a:lnTo>
                  <a:lnTo>
                    <a:pt x="270" y="77"/>
                  </a:lnTo>
                  <a:lnTo>
                    <a:pt x="304" y="80"/>
                  </a:lnTo>
                  <a:lnTo>
                    <a:pt x="335" y="80"/>
                  </a:lnTo>
                  <a:lnTo>
                    <a:pt x="373" y="80"/>
                  </a:lnTo>
                  <a:lnTo>
                    <a:pt x="415" y="73"/>
                  </a:lnTo>
                  <a:lnTo>
                    <a:pt x="447" y="69"/>
                  </a:lnTo>
                  <a:lnTo>
                    <a:pt x="470" y="64"/>
                  </a:lnTo>
                  <a:lnTo>
                    <a:pt x="499" y="57"/>
                  </a:lnTo>
                  <a:lnTo>
                    <a:pt x="522" y="50"/>
                  </a:lnTo>
                  <a:lnTo>
                    <a:pt x="544" y="42"/>
                  </a:lnTo>
                  <a:lnTo>
                    <a:pt x="571" y="31"/>
                  </a:lnTo>
                  <a:lnTo>
                    <a:pt x="591" y="23"/>
                  </a:lnTo>
                  <a:lnTo>
                    <a:pt x="610" y="14"/>
                  </a:lnTo>
                  <a:lnTo>
                    <a:pt x="626" y="8"/>
                  </a:lnTo>
                  <a:lnTo>
                    <a:pt x="638" y="0"/>
                  </a:lnTo>
                  <a:lnTo>
                    <a:pt x="643" y="20"/>
                  </a:lnTo>
                  <a:lnTo>
                    <a:pt x="646" y="40"/>
                  </a:lnTo>
                  <a:lnTo>
                    <a:pt x="647" y="57"/>
                  </a:lnTo>
                  <a:lnTo>
                    <a:pt x="651" y="89"/>
                  </a:lnTo>
                  <a:lnTo>
                    <a:pt x="652" y="112"/>
                  </a:lnTo>
                  <a:lnTo>
                    <a:pt x="654" y="134"/>
                  </a:lnTo>
                  <a:lnTo>
                    <a:pt x="654" y="153"/>
                  </a:lnTo>
                  <a:lnTo>
                    <a:pt x="651" y="184"/>
                  </a:lnTo>
                  <a:lnTo>
                    <a:pt x="650" y="207"/>
                  </a:lnTo>
                  <a:lnTo>
                    <a:pt x="647" y="234"/>
                  </a:lnTo>
                  <a:lnTo>
                    <a:pt x="642" y="265"/>
                  </a:lnTo>
                  <a:lnTo>
                    <a:pt x="638" y="291"/>
                  </a:lnTo>
                  <a:lnTo>
                    <a:pt x="628" y="329"/>
                  </a:lnTo>
                  <a:lnTo>
                    <a:pt x="619" y="359"/>
                  </a:lnTo>
                  <a:lnTo>
                    <a:pt x="608" y="387"/>
                  </a:lnTo>
                  <a:lnTo>
                    <a:pt x="598" y="412"/>
                  </a:lnTo>
                  <a:lnTo>
                    <a:pt x="584" y="442"/>
                  </a:lnTo>
                  <a:lnTo>
                    <a:pt x="570" y="470"/>
                  </a:lnTo>
                  <a:lnTo>
                    <a:pt x="556" y="493"/>
                  </a:lnTo>
                  <a:lnTo>
                    <a:pt x="540" y="517"/>
                  </a:lnTo>
                  <a:lnTo>
                    <a:pt x="521" y="546"/>
                  </a:lnTo>
                  <a:lnTo>
                    <a:pt x="499" y="576"/>
                  </a:lnTo>
                  <a:lnTo>
                    <a:pt x="478" y="599"/>
                  </a:lnTo>
                  <a:lnTo>
                    <a:pt x="455" y="624"/>
                  </a:lnTo>
                  <a:lnTo>
                    <a:pt x="429" y="647"/>
                  </a:lnTo>
                  <a:lnTo>
                    <a:pt x="402" y="669"/>
                  </a:lnTo>
                  <a:lnTo>
                    <a:pt x="382" y="686"/>
                  </a:lnTo>
                  <a:lnTo>
                    <a:pt x="363" y="701"/>
                  </a:lnTo>
                  <a:lnTo>
                    <a:pt x="340" y="715"/>
                  </a:lnTo>
                  <a:lnTo>
                    <a:pt x="322" y="728"/>
                  </a:lnTo>
                  <a:lnTo>
                    <a:pt x="303" y="716"/>
                  </a:lnTo>
                  <a:lnTo>
                    <a:pt x="286" y="705"/>
                  </a:lnTo>
                  <a:lnTo>
                    <a:pt x="262" y="687"/>
                  </a:lnTo>
                  <a:lnTo>
                    <a:pt x="243" y="672"/>
                  </a:lnTo>
                  <a:lnTo>
                    <a:pt x="223" y="655"/>
                  </a:lnTo>
                  <a:lnTo>
                    <a:pt x="205" y="638"/>
                  </a:lnTo>
                  <a:lnTo>
                    <a:pt x="183" y="617"/>
                  </a:lnTo>
                  <a:lnTo>
                    <a:pt x="163" y="592"/>
                  </a:lnTo>
                  <a:lnTo>
                    <a:pt x="136" y="558"/>
                  </a:lnTo>
                  <a:lnTo>
                    <a:pt x="117" y="532"/>
                  </a:lnTo>
                  <a:lnTo>
                    <a:pt x="101" y="509"/>
                  </a:lnTo>
                  <a:lnTo>
                    <a:pt x="84" y="479"/>
                  </a:lnTo>
                  <a:lnTo>
                    <a:pt x="71" y="455"/>
                  </a:lnTo>
                  <a:lnTo>
                    <a:pt x="57" y="424"/>
                  </a:lnTo>
                  <a:lnTo>
                    <a:pt x="45" y="396"/>
                  </a:lnTo>
                  <a:lnTo>
                    <a:pt x="36" y="372"/>
                  </a:lnTo>
                  <a:lnTo>
                    <a:pt x="25" y="335"/>
                  </a:lnTo>
                  <a:lnTo>
                    <a:pt x="17" y="309"/>
                  </a:lnTo>
                  <a:lnTo>
                    <a:pt x="10" y="274"/>
                  </a:lnTo>
                  <a:lnTo>
                    <a:pt x="6" y="248"/>
                  </a:lnTo>
                  <a:lnTo>
                    <a:pt x="1" y="207"/>
                  </a:lnTo>
                  <a:lnTo>
                    <a:pt x="0" y="176"/>
                  </a:lnTo>
                  <a:lnTo>
                    <a:pt x="0" y="140"/>
                  </a:lnTo>
                  <a:lnTo>
                    <a:pt x="1" y="103"/>
                  </a:lnTo>
                  <a:lnTo>
                    <a:pt x="3" y="74"/>
                  </a:lnTo>
                  <a:lnTo>
                    <a:pt x="7" y="43"/>
                  </a:lnTo>
                  <a:lnTo>
                    <a:pt x="11" y="19"/>
                  </a:lnTo>
                  <a:lnTo>
                    <a:pt x="15" y="1"/>
                  </a:lnTo>
                  <a:close/>
                </a:path>
              </a:pathLst>
            </a:custGeom>
            <a:blipFill dpi="0" rotWithShape="0">
              <a:blip r:embed="rId3"/>
              <a:srcRect/>
              <a:tile tx="0" ty="0" sx="100000" sy="100000" flip="none" algn="tl"/>
            </a:blipFill>
            <a:ln w="28575">
              <a:solidFill>
                <a:srgbClr val="000000"/>
              </a:solidFill>
              <a:round/>
              <a:headEnd/>
              <a:tailEnd/>
            </a:ln>
          </p:spPr>
          <p:txBody>
            <a:bodyPr/>
            <a:lstStyle/>
            <a:p>
              <a:endParaRPr lang="en-US"/>
            </a:p>
          </p:txBody>
        </p:sp>
        <p:grpSp>
          <p:nvGrpSpPr>
            <p:cNvPr id="48142" name="Group 8">
              <a:extLst>
                <a:ext uri="{FF2B5EF4-FFF2-40B4-BE49-F238E27FC236}">
                  <a16:creationId xmlns:a16="http://schemas.microsoft.com/office/drawing/2014/main" id="{38735227-4E73-4340-8E2D-81C37BE6C295}"/>
                </a:ext>
              </a:extLst>
            </p:cNvPr>
            <p:cNvGrpSpPr>
              <a:grpSpLocks noChangeAspect="1"/>
            </p:cNvGrpSpPr>
            <p:nvPr/>
          </p:nvGrpSpPr>
          <p:grpSpPr bwMode="auto">
            <a:xfrm>
              <a:off x="720" y="1104"/>
              <a:ext cx="654" cy="1160"/>
              <a:chOff x="0" y="1104"/>
              <a:chExt cx="654" cy="1160"/>
            </a:xfrm>
          </p:grpSpPr>
          <p:sp>
            <p:nvSpPr>
              <p:cNvPr id="48143" name="Freeform 9" descr="Wide upward diagonal">
                <a:extLst>
                  <a:ext uri="{FF2B5EF4-FFF2-40B4-BE49-F238E27FC236}">
                    <a16:creationId xmlns:a16="http://schemas.microsoft.com/office/drawing/2014/main" id="{D2364436-9887-44D3-A930-4121CD4B46D3}"/>
                  </a:ext>
                </a:extLst>
              </p:cNvPr>
              <p:cNvSpPr>
                <a:spLocks noChangeAspect="1"/>
              </p:cNvSpPr>
              <p:nvPr/>
            </p:nvSpPr>
            <p:spPr bwMode="auto">
              <a:xfrm>
                <a:off x="14" y="1104"/>
                <a:ext cx="626" cy="517"/>
              </a:xfrm>
              <a:custGeom>
                <a:avLst/>
                <a:gdLst>
                  <a:gd name="T0" fmla="*/ 318 w 626"/>
                  <a:gd name="T1" fmla="*/ 0 h 517"/>
                  <a:gd name="T2" fmla="*/ 300 w 626"/>
                  <a:gd name="T3" fmla="*/ 11 h 517"/>
                  <a:gd name="T4" fmla="*/ 280 w 626"/>
                  <a:gd name="T5" fmla="*/ 25 h 517"/>
                  <a:gd name="T6" fmla="*/ 258 w 626"/>
                  <a:gd name="T7" fmla="*/ 41 h 517"/>
                  <a:gd name="T8" fmla="*/ 239 w 626"/>
                  <a:gd name="T9" fmla="*/ 55 h 517"/>
                  <a:gd name="T10" fmla="*/ 220 w 626"/>
                  <a:gd name="T11" fmla="*/ 72 h 517"/>
                  <a:gd name="T12" fmla="*/ 205 w 626"/>
                  <a:gd name="T13" fmla="*/ 86 h 517"/>
                  <a:gd name="T14" fmla="*/ 186 w 626"/>
                  <a:gd name="T15" fmla="*/ 104 h 517"/>
                  <a:gd name="T16" fmla="*/ 169 w 626"/>
                  <a:gd name="T17" fmla="*/ 120 h 517"/>
                  <a:gd name="T18" fmla="*/ 149 w 626"/>
                  <a:gd name="T19" fmla="*/ 143 h 517"/>
                  <a:gd name="T20" fmla="*/ 131 w 626"/>
                  <a:gd name="T21" fmla="*/ 165 h 517"/>
                  <a:gd name="T22" fmla="*/ 115 w 626"/>
                  <a:gd name="T23" fmla="*/ 184 h 517"/>
                  <a:gd name="T24" fmla="*/ 96 w 626"/>
                  <a:gd name="T25" fmla="*/ 210 h 517"/>
                  <a:gd name="T26" fmla="*/ 81 w 626"/>
                  <a:gd name="T27" fmla="*/ 232 h 517"/>
                  <a:gd name="T28" fmla="*/ 68 w 626"/>
                  <a:gd name="T29" fmla="*/ 255 h 517"/>
                  <a:gd name="T30" fmla="*/ 54 w 626"/>
                  <a:gd name="T31" fmla="*/ 280 h 517"/>
                  <a:gd name="T32" fmla="*/ 42 w 626"/>
                  <a:gd name="T33" fmla="*/ 304 h 517"/>
                  <a:gd name="T34" fmla="*/ 29 w 626"/>
                  <a:gd name="T35" fmla="*/ 335 h 517"/>
                  <a:gd name="T36" fmla="*/ 19 w 626"/>
                  <a:gd name="T37" fmla="*/ 365 h 517"/>
                  <a:gd name="T38" fmla="*/ 10 w 626"/>
                  <a:gd name="T39" fmla="*/ 394 h 517"/>
                  <a:gd name="T40" fmla="*/ 5 w 626"/>
                  <a:gd name="T41" fmla="*/ 417 h 517"/>
                  <a:gd name="T42" fmla="*/ 0 w 626"/>
                  <a:gd name="T43" fmla="*/ 437 h 517"/>
                  <a:gd name="T44" fmla="*/ 22 w 626"/>
                  <a:gd name="T45" fmla="*/ 451 h 517"/>
                  <a:gd name="T46" fmla="*/ 49 w 626"/>
                  <a:gd name="T47" fmla="*/ 462 h 517"/>
                  <a:gd name="T48" fmla="*/ 80 w 626"/>
                  <a:gd name="T49" fmla="*/ 474 h 517"/>
                  <a:gd name="T50" fmla="*/ 114 w 626"/>
                  <a:gd name="T51" fmla="*/ 485 h 517"/>
                  <a:gd name="T52" fmla="*/ 153 w 626"/>
                  <a:gd name="T53" fmla="*/ 497 h 517"/>
                  <a:gd name="T54" fmla="*/ 191 w 626"/>
                  <a:gd name="T55" fmla="*/ 505 h 517"/>
                  <a:gd name="T56" fmla="*/ 221 w 626"/>
                  <a:gd name="T57" fmla="*/ 510 h 517"/>
                  <a:gd name="T58" fmla="*/ 253 w 626"/>
                  <a:gd name="T59" fmla="*/ 514 h 517"/>
                  <a:gd name="T60" fmla="*/ 285 w 626"/>
                  <a:gd name="T61" fmla="*/ 516 h 517"/>
                  <a:gd name="T62" fmla="*/ 313 w 626"/>
                  <a:gd name="T63" fmla="*/ 517 h 517"/>
                  <a:gd name="T64" fmla="*/ 349 w 626"/>
                  <a:gd name="T65" fmla="*/ 516 h 517"/>
                  <a:gd name="T66" fmla="*/ 386 w 626"/>
                  <a:gd name="T67" fmla="*/ 511 h 517"/>
                  <a:gd name="T68" fmla="*/ 427 w 626"/>
                  <a:gd name="T69" fmla="*/ 506 h 517"/>
                  <a:gd name="T70" fmla="*/ 462 w 626"/>
                  <a:gd name="T71" fmla="*/ 499 h 517"/>
                  <a:gd name="T72" fmla="*/ 491 w 626"/>
                  <a:gd name="T73" fmla="*/ 492 h 517"/>
                  <a:gd name="T74" fmla="*/ 522 w 626"/>
                  <a:gd name="T75" fmla="*/ 482 h 517"/>
                  <a:gd name="T76" fmla="*/ 544 w 626"/>
                  <a:gd name="T77" fmla="*/ 473 h 517"/>
                  <a:gd name="T78" fmla="*/ 568 w 626"/>
                  <a:gd name="T79" fmla="*/ 464 h 517"/>
                  <a:gd name="T80" fmla="*/ 590 w 626"/>
                  <a:gd name="T81" fmla="*/ 455 h 517"/>
                  <a:gd name="T82" fmla="*/ 614 w 626"/>
                  <a:gd name="T83" fmla="*/ 443 h 517"/>
                  <a:gd name="T84" fmla="*/ 626 w 626"/>
                  <a:gd name="T85" fmla="*/ 436 h 517"/>
                  <a:gd name="T86" fmla="*/ 622 w 626"/>
                  <a:gd name="T87" fmla="*/ 411 h 517"/>
                  <a:gd name="T88" fmla="*/ 615 w 626"/>
                  <a:gd name="T89" fmla="*/ 386 h 517"/>
                  <a:gd name="T90" fmla="*/ 607 w 626"/>
                  <a:gd name="T91" fmla="*/ 360 h 517"/>
                  <a:gd name="T92" fmla="*/ 594 w 626"/>
                  <a:gd name="T93" fmla="*/ 326 h 517"/>
                  <a:gd name="T94" fmla="*/ 577 w 626"/>
                  <a:gd name="T95" fmla="*/ 291 h 517"/>
                  <a:gd name="T96" fmla="*/ 557 w 626"/>
                  <a:gd name="T97" fmla="*/ 253 h 517"/>
                  <a:gd name="T98" fmla="*/ 540 w 626"/>
                  <a:gd name="T99" fmla="*/ 226 h 517"/>
                  <a:gd name="T100" fmla="*/ 522 w 626"/>
                  <a:gd name="T101" fmla="*/ 197 h 517"/>
                  <a:gd name="T102" fmla="*/ 507 w 626"/>
                  <a:gd name="T103" fmla="*/ 175 h 517"/>
                  <a:gd name="T104" fmla="*/ 484 w 626"/>
                  <a:gd name="T105" fmla="*/ 146 h 517"/>
                  <a:gd name="T106" fmla="*/ 466 w 626"/>
                  <a:gd name="T107" fmla="*/ 124 h 517"/>
                  <a:gd name="T108" fmla="*/ 446 w 626"/>
                  <a:gd name="T109" fmla="*/ 104 h 517"/>
                  <a:gd name="T110" fmla="*/ 419 w 626"/>
                  <a:gd name="T111" fmla="*/ 78 h 517"/>
                  <a:gd name="T112" fmla="*/ 400 w 626"/>
                  <a:gd name="T113" fmla="*/ 61 h 517"/>
                  <a:gd name="T114" fmla="*/ 377 w 626"/>
                  <a:gd name="T115" fmla="*/ 42 h 517"/>
                  <a:gd name="T116" fmla="*/ 348 w 626"/>
                  <a:gd name="T117" fmla="*/ 20 h 517"/>
                  <a:gd name="T118" fmla="*/ 318 w 626"/>
                  <a:gd name="T119" fmla="*/ 0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26"/>
                  <a:gd name="T181" fmla="*/ 0 h 517"/>
                  <a:gd name="T182" fmla="*/ 626 w 626"/>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26" h="517">
                    <a:moveTo>
                      <a:pt x="318" y="0"/>
                    </a:moveTo>
                    <a:lnTo>
                      <a:pt x="300" y="11"/>
                    </a:lnTo>
                    <a:lnTo>
                      <a:pt x="280" y="25"/>
                    </a:lnTo>
                    <a:lnTo>
                      <a:pt x="258" y="41"/>
                    </a:lnTo>
                    <a:lnTo>
                      <a:pt x="239" y="55"/>
                    </a:lnTo>
                    <a:lnTo>
                      <a:pt x="220" y="72"/>
                    </a:lnTo>
                    <a:lnTo>
                      <a:pt x="205" y="86"/>
                    </a:lnTo>
                    <a:lnTo>
                      <a:pt x="186" y="104"/>
                    </a:lnTo>
                    <a:lnTo>
                      <a:pt x="169" y="120"/>
                    </a:lnTo>
                    <a:lnTo>
                      <a:pt x="149" y="143"/>
                    </a:lnTo>
                    <a:lnTo>
                      <a:pt x="131" y="165"/>
                    </a:lnTo>
                    <a:lnTo>
                      <a:pt x="115" y="184"/>
                    </a:lnTo>
                    <a:lnTo>
                      <a:pt x="96" y="210"/>
                    </a:lnTo>
                    <a:lnTo>
                      <a:pt x="81" y="232"/>
                    </a:lnTo>
                    <a:lnTo>
                      <a:pt x="68" y="255"/>
                    </a:lnTo>
                    <a:lnTo>
                      <a:pt x="54" y="280"/>
                    </a:lnTo>
                    <a:lnTo>
                      <a:pt x="42" y="304"/>
                    </a:lnTo>
                    <a:lnTo>
                      <a:pt x="29" y="335"/>
                    </a:lnTo>
                    <a:lnTo>
                      <a:pt x="19" y="365"/>
                    </a:lnTo>
                    <a:lnTo>
                      <a:pt x="10" y="394"/>
                    </a:lnTo>
                    <a:lnTo>
                      <a:pt x="5" y="417"/>
                    </a:lnTo>
                    <a:lnTo>
                      <a:pt x="0" y="437"/>
                    </a:lnTo>
                    <a:lnTo>
                      <a:pt x="22" y="451"/>
                    </a:lnTo>
                    <a:lnTo>
                      <a:pt x="49" y="462"/>
                    </a:lnTo>
                    <a:lnTo>
                      <a:pt x="80" y="474"/>
                    </a:lnTo>
                    <a:lnTo>
                      <a:pt x="114" y="485"/>
                    </a:lnTo>
                    <a:lnTo>
                      <a:pt x="153" y="497"/>
                    </a:lnTo>
                    <a:lnTo>
                      <a:pt x="191" y="505"/>
                    </a:lnTo>
                    <a:lnTo>
                      <a:pt x="221" y="510"/>
                    </a:lnTo>
                    <a:lnTo>
                      <a:pt x="253" y="514"/>
                    </a:lnTo>
                    <a:lnTo>
                      <a:pt x="285" y="516"/>
                    </a:lnTo>
                    <a:lnTo>
                      <a:pt x="313" y="517"/>
                    </a:lnTo>
                    <a:lnTo>
                      <a:pt x="349" y="516"/>
                    </a:lnTo>
                    <a:lnTo>
                      <a:pt x="386" y="511"/>
                    </a:lnTo>
                    <a:lnTo>
                      <a:pt x="427" y="506"/>
                    </a:lnTo>
                    <a:lnTo>
                      <a:pt x="462" y="499"/>
                    </a:lnTo>
                    <a:lnTo>
                      <a:pt x="491" y="492"/>
                    </a:lnTo>
                    <a:lnTo>
                      <a:pt x="522" y="482"/>
                    </a:lnTo>
                    <a:lnTo>
                      <a:pt x="544" y="473"/>
                    </a:lnTo>
                    <a:lnTo>
                      <a:pt x="568" y="464"/>
                    </a:lnTo>
                    <a:lnTo>
                      <a:pt x="590" y="455"/>
                    </a:lnTo>
                    <a:lnTo>
                      <a:pt x="614" y="443"/>
                    </a:lnTo>
                    <a:lnTo>
                      <a:pt x="626" y="436"/>
                    </a:lnTo>
                    <a:lnTo>
                      <a:pt x="622" y="411"/>
                    </a:lnTo>
                    <a:lnTo>
                      <a:pt x="615" y="386"/>
                    </a:lnTo>
                    <a:lnTo>
                      <a:pt x="607" y="360"/>
                    </a:lnTo>
                    <a:lnTo>
                      <a:pt x="594" y="326"/>
                    </a:lnTo>
                    <a:lnTo>
                      <a:pt x="577" y="291"/>
                    </a:lnTo>
                    <a:lnTo>
                      <a:pt x="557" y="253"/>
                    </a:lnTo>
                    <a:lnTo>
                      <a:pt x="540" y="226"/>
                    </a:lnTo>
                    <a:lnTo>
                      <a:pt x="522" y="197"/>
                    </a:lnTo>
                    <a:lnTo>
                      <a:pt x="507" y="175"/>
                    </a:lnTo>
                    <a:lnTo>
                      <a:pt x="484" y="146"/>
                    </a:lnTo>
                    <a:lnTo>
                      <a:pt x="466" y="124"/>
                    </a:lnTo>
                    <a:lnTo>
                      <a:pt x="446" y="104"/>
                    </a:lnTo>
                    <a:lnTo>
                      <a:pt x="419" y="78"/>
                    </a:lnTo>
                    <a:lnTo>
                      <a:pt x="400" y="61"/>
                    </a:lnTo>
                    <a:lnTo>
                      <a:pt x="377" y="42"/>
                    </a:lnTo>
                    <a:lnTo>
                      <a:pt x="348" y="20"/>
                    </a:lnTo>
                    <a:lnTo>
                      <a:pt x="318" y="0"/>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48144" name="Freeform 10" descr="Wide upward diagonal">
                <a:extLst>
                  <a:ext uri="{FF2B5EF4-FFF2-40B4-BE49-F238E27FC236}">
                    <a16:creationId xmlns:a16="http://schemas.microsoft.com/office/drawing/2014/main" id="{AFE768B6-872A-4422-BE2F-3F48D3C0F4DA}"/>
                  </a:ext>
                </a:extLst>
              </p:cNvPr>
              <p:cNvSpPr>
                <a:spLocks noChangeAspect="1"/>
              </p:cNvSpPr>
              <p:nvPr/>
            </p:nvSpPr>
            <p:spPr bwMode="auto">
              <a:xfrm>
                <a:off x="0" y="1536"/>
                <a:ext cx="654" cy="728"/>
              </a:xfrm>
              <a:custGeom>
                <a:avLst/>
                <a:gdLst>
                  <a:gd name="T0" fmla="*/ 33 w 654"/>
                  <a:gd name="T1" fmla="*/ 13 h 728"/>
                  <a:gd name="T2" fmla="*/ 71 w 654"/>
                  <a:gd name="T3" fmla="*/ 29 h 728"/>
                  <a:gd name="T4" fmla="*/ 123 w 654"/>
                  <a:gd name="T5" fmla="*/ 47 h 728"/>
                  <a:gd name="T6" fmla="*/ 177 w 654"/>
                  <a:gd name="T7" fmla="*/ 61 h 728"/>
                  <a:gd name="T8" fmla="*/ 235 w 654"/>
                  <a:gd name="T9" fmla="*/ 73 h 728"/>
                  <a:gd name="T10" fmla="*/ 304 w 654"/>
                  <a:gd name="T11" fmla="*/ 80 h 728"/>
                  <a:gd name="T12" fmla="*/ 373 w 654"/>
                  <a:gd name="T13" fmla="*/ 80 h 728"/>
                  <a:gd name="T14" fmla="*/ 447 w 654"/>
                  <a:gd name="T15" fmla="*/ 69 h 728"/>
                  <a:gd name="T16" fmla="*/ 499 w 654"/>
                  <a:gd name="T17" fmla="*/ 57 h 728"/>
                  <a:gd name="T18" fmla="*/ 544 w 654"/>
                  <a:gd name="T19" fmla="*/ 42 h 728"/>
                  <a:gd name="T20" fmla="*/ 591 w 654"/>
                  <a:gd name="T21" fmla="*/ 23 h 728"/>
                  <a:gd name="T22" fmla="*/ 626 w 654"/>
                  <a:gd name="T23" fmla="*/ 8 h 728"/>
                  <a:gd name="T24" fmla="*/ 643 w 654"/>
                  <a:gd name="T25" fmla="*/ 20 h 728"/>
                  <a:gd name="T26" fmla="*/ 647 w 654"/>
                  <a:gd name="T27" fmla="*/ 57 h 728"/>
                  <a:gd name="T28" fmla="*/ 652 w 654"/>
                  <a:gd name="T29" fmla="*/ 112 h 728"/>
                  <a:gd name="T30" fmla="*/ 654 w 654"/>
                  <a:gd name="T31" fmla="*/ 153 h 728"/>
                  <a:gd name="T32" fmla="*/ 650 w 654"/>
                  <a:gd name="T33" fmla="*/ 207 h 728"/>
                  <a:gd name="T34" fmla="*/ 642 w 654"/>
                  <a:gd name="T35" fmla="*/ 265 h 728"/>
                  <a:gd name="T36" fmla="*/ 628 w 654"/>
                  <a:gd name="T37" fmla="*/ 329 h 728"/>
                  <a:gd name="T38" fmla="*/ 608 w 654"/>
                  <a:gd name="T39" fmla="*/ 387 h 728"/>
                  <a:gd name="T40" fmla="*/ 584 w 654"/>
                  <a:gd name="T41" fmla="*/ 442 h 728"/>
                  <a:gd name="T42" fmla="*/ 556 w 654"/>
                  <a:gd name="T43" fmla="*/ 493 h 728"/>
                  <a:gd name="T44" fmla="*/ 521 w 654"/>
                  <a:gd name="T45" fmla="*/ 546 h 728"/>
                  <a:gd name="T46" fmla="*/ 478 w 654"/>
                  <a:gd name="T47" fmla="*/ 599 h 728"/>
                  <a:gd name="T48" fmla="*/ 429 w 654"/>
                  <a:gd name="T49" fmla="*/ 647 h 728"/>
                  <a:gd name="T50" fmla="*/ 382 w 654"/>
                  <a:gd name="T51" fmla="*/ 686 h 728"/>
                  <a:gd name="T52" fmla="*/ 340 w 654"/>
                  <a:gd name="T53" fmla="*/ 715 h 728"/>
                  <a:gd name="T54" fmla="*/ 303 w 654"/>
                  <a:gd name="T55" fmla="*/ 716 h 728"/>
                  <a:gd name="T56" fmla="*/ 262 w 654"/>
                  <a:gd name="T57" fmla="*/ 687 h 728"/>
                  <a:gd name="T58" fmla="*/ 223 w 654"/>
                  <a:gd name="T59" fmla="*/ 655 h 728"/>
                  <a:gd name="T60" fmla="*/ 183 w 654"/>
                  <a:gd name="T61" fmla="*/ 617 h 728"/>
                  <a:gd name="T62" fmla="*/ 136 w 654"/>
                  <a:gd name="T63" fmla="*/ 558 h 728"/>
                  <a:gd name="T64" fmla="*/ 101 w 654"/>
                  <a:gd name="T65" fmla="*/ 509 h 728"/>
                  <a:gd name="T66" fmla="*/ 71 w 654"/>
                  <a:gd name="T67" fmla="*/ 455 h 728"/>
                  <a:gd name="T68" fmla="*/ 45 w 654"/>
                  <a:gd name="T69" fmla="*/ 396 h 728"/>
                  <a:gd name="T70" fmla="*/ 25 w 654"/>
                  <a:gd name="T71" fmla="*/ 335 h 728"/>
                  <a:gd name="T72" fmla="*/ 10 w 654"/>
                  <a:gd name="T73" fmla="*/ 274 h 728"/>
                  <a:gd name="T74" fmla="*/ 1 w 654"/>
                  <a:gd name="T75" fmla="*/ 207 h 728"/>
                  <a:gd name="T76" fmla="*/ 0 w 654"/>
                  <a:gd name="T77" fmla="*/ 140 h 728"/>
                  <a:gd name="T78" fmla="*/ 3 w 654"/>
                  <a:gd name="T79" fmla="*/ 74 h 728"/>
                  <a:gd name="T80" fmla="*/ 11 w 654"/>
                  <a:gd name="T81" fmla="*/ 19 h 7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54"/>
                  <a:gd name="T124" fmla="*/ 0 h 728"/>
                  <a:gd name="T125" fmla="*/ 654 w 654"/>
                  <a:gd name="T126" fmla="*/ 728 h 7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54" h="728">
                    <a:moveTo>
                      <a:pt x="15" y="1"/>
                    </a:moveTo>
                    <a:lnTo>
                      <a:pt x="33" y="13"/>
                    </a:lnTo>
                    <a:lnTo>
                      <a:pt x="53" y="22"/>
                    </a:lnTo>
                    <a:lnTo>
                      <a:pt x="71" y="29"/>
                    </a:lnTo>
                    <a:lnTo>
                      <a:pt x="99" y="40"/>
                    </a:lnTo>
                    <a:lnTo>
                      <a:pt x="123" y="47"/>
                    </a:lnTo>
                    <a:lnTo>
                      <a:pt x="149" y="55"/>
                    </a:lnTo>
                    <a:lnTo>
                      <a:pt x="177" y="61"/>
                    </a:lnTo>
                    <a:lnTo>
                      <a:pt x="205" y="68"/>
                    </a:lnTo>
                    <a:lnTo>
                      <a:pt x="235" y="73"/>
                    </a:lnTo>
                    <a:lnTo>
                      <a:pt x="270" y="77"/>
                    </a:lnTo>
                    <a:lnTo>
                      <a:pt x="304" y="80"/>
                    </a:lnTo>
                    <a:lnTo>
                      <a:pt x="335" y="80"/>
                    </a:lnTo>
                    <a:lnTo>
                      <a:pt x="373" y="80"/>
                    </a:lnTo>
                    <a:lnTo>
                      <a:pt x="415" y="73"/>
                    </a:lnTo>
                    <a:lnTo>
                      <a:pt x="447" y="69"/>
                    </a:lnTo>
                    <a:lnTo>
                      <a:pt x="470" y="64"/>
                    </a:lnTo>
                    <a:lnTo>
                      <a:pt x="499" y="57"/>
                    </a:lnTo>
                    <a:lnTo>
                      <a:pt x="522" y="50"/>
                    </a:lnTo>
                    <a:lnTo>
                      <a:pt x="544" y="42"/>
                    </a:lnTo>
                    <a:lnTo>
                      <a:pt x="571" y="31"/>
                    </a:lnTo>
                    <a:lnTo>
                      <a:pt x="591" y="23"/>
                    </a:lnTo>
                    <a:lnTo>
                      <a:pt x="610" y="14"/>
                    </a:lnTo>
                    <a:lnTo>
                      <a:pt x="626" y="8"/>
                    </a:lnTo>
                    <a:lnTo>
                      <a:pt x="638" y="0"/>
                    </a:lnTo>
                    <a:lnTo>
                      <a:pt x="643" y="20"/>
                    </a:lnTo>
                    <a:lnTo>
                      <a:pt x="646" y="40"/>
                    </a:lnTo>
                    <a:lnTo>
                      <a:pt x="647" y="57"/>
                    </a:lnTo>
                    <a:lnTo>
                      <a:pt x="651" y="89"/>
                    </a:lnTo>
                    <a:lnTo>
                      <a:pt x="652" y="112"/>
                    </a:lnTo>
                    <a:lnTo>
                      <a:pt x="654" y="134"/>
                    </a:lnTo>
                    <a:lnTo>
                      <a:pt x="654" y="153"/>
                    </a:lnTo>
                    <a:lnTo>
                      <a:pt x="651" y="184"/>
                    </a:lnTo>
                    <a:lnTo>
                      <a:pt x="650" y="207"/>
                    </a:lnTo>
                    <a:lnTo>
                      <a:pt x="647" y="234"/>
                    </a:lnTo>
                    <a:lnTo>
                      <a:pt x="642" y="265"/>
                    </a:lnTo>
                    <a:lnTo>
                      <a:pt x="638" y="291"/>
                    </a:lnTo>
                    <a:lnTo>
                      <a:pt x="628" y="329"/>
                    </a:lnTo>
                    <a:lnTo>
                      <a:pt x="619" y="359"/>
                    </a:lnTo>
                    <a:lnTo>
                      <a:pt x="608" y="387"/>
                    </a:lnTo>
                    <a:lnTo>
                      <a:pt x="598" y="412"/>
                    </a:lnTo>
                    <a:lnTo>
                      <a:pt x="584" y="442"/>
                    </a:lnTo>
                    <a:lnTo>
                      <a:pt x="570" y="470"/>
                    </a:lnTo>
                    <a:lnTo>
                      <a:pt x="556" y="493"/>
                    </a:lnTo>
                    <a:lnTo>
                      <a:pt x="540" y="517"/>
                    </a:lnTo>
                    <a:lnTo>
                      <a:pt x="521" y="546"/>
                    </a:lnTo>
                    <a:lnTo>
                      <a:pt x="499" y="576"/>
                    </a:lnTo>
                    <a:lnTo>
                      <a:pt x="478" y="599"/>
                    </a:lnTo>
                    <a:lnTo>
                      <a:pt x="455" y="624"/>
                    </a:lnTo>
                    <a:lnTo>
                      <a:pt x="429" y="647"/>
                    </a:lnTo>
                    <a:lnTo>
                      <a:pt x="402" y="669"/>
                    </a:lnTo>
                    <a:lnTo>
                      <a:pt x="382" y="686"/>
                    </a:lnTo>
                    <a:lnTo>
                      <a:pt x="363" y="701"/>
                    </a:lnTo>
                    <a:lnTo>
                      <a:pt x="340" y="715"/>
                    </a:lnTo>
                    <a:lnTo>
                      <a:pt x="322" y="728"/>
                    </a:lnTo>
                    <a:lnTo>
                      <a:pt x="303" y="716"/>
                    </a:lnTo>
                    <a:lnTo>
                      <a:pt x="286" y="705"/>
                    </a:lnTo>
                    <a:lnTo>
                      <a:pt x="262" y="687"/>
                    </a:lnTo>
                    <a:lnTo>
                      <a:pt x="243" y="672"/>
                    </a:lnTo>
                    <a:lnTo>
                      <a:pt x="223" y="655"/>
                    </a:lnTo>
                    <a:lnTo>
                      <a:pt x="205" y="638"/>
                    </a:lnTo>
                    <a:lnTo>
                      <a:pt x="183" y="617"/>
                    </a:lnTo>
                    <a:lnTo>
                      <a:pt x="163" y="592"/>
                    </a:lnTo>
                    <a:lnTo>
                      <a:pt x="136" y="558"/>
                    </a:lnTo>
                    <a:lnTo>
                      <a:pt x="117" y="532"/>
                    </a:lnTo>
                    <a:lnTo>
                      <a:pt x="101" y="509"/>
                    </a:lnTo>
                    <a:lnTo>
                      <a:pt x="84" y="479"/>
                    </a:lnTo>
                    <a:lnTo>
                      <a:pt x="71" y="455"/>
                    </a:lnTo>
                    <a:lnTo>
                      <a:pt x="57" y="424"/>
                    </a:lnTo>
                    <a:lnTo>
                      <a:pt x="45" y="396"/>
                    </a:lnTo>
                    <a:lnTo>
                      <a:pt x="36" y="372"/>
                    </a:lnTo>
                    <a:lnTo>
                      <a:pt x="25" y="335"/>
                    </a:lnTo>
                    <a:lnTo>
                      <a:pt x="17" y="309"/>
                    </a:lnTo>
                    <a:lnTo>
                      <a:pt x="10" y="274"/>
                    </a:lnTo>
                    <a:lnTo>
                      <a:pt x="6" y="248"/>
                    </a:lnTo>
                    <a:lnTo>
                      <a:pt x="1" y="207"/>
                    </a:lnTo>
                    <a:lnTo>
                      <a:pt x="0" y="176"/>
                    </a:lnTo>
                    <a:lnTo>
                      <a:pt x="0" y="140"/>
                    </a:lnTo>
                    <a:lnTo>
                      <a:pt x="1" y="103"/>
                    </a:lnTo>
                    <a:lnTo>
                      <a:pt x="3" y="74"/>
                    </a:lnTo>
                    <a:lnTo>
                      <a:pt x="7" y="43"/>
                    </a:lnTo>
                    <a:lnTo>
                      <a:pt x="11" y="19"/>
                    </a:lnTo>
                    <a:lnTo>
                      <a:pt x="15" y="1"/>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grpSp>
      </p:grpSp>
      <p:sp>
        <p:nvSpPr>
          <p:cNvPr id="48134" name="Text Box 11">
            <a:extLst>
              <a:ext uri="{FF2B5EF4-FFF2-40B4-BE49-F238E27FC236}">
                <a16:creationId xmlns:a16="http://schemas.microsoft.com/office/drawing/2014/main" id="{ED47024D-63ED-4F32-B05C-DD2521AFD362}"/>
              </a:ext>
            </a:extLst>
          </p:cNvPr>
          <p:cNvSpPr txBox="1">
            <a:spLocks noChangeAspect="1" noChangeArrowheads="1"/>
          </p:cNvSpPr>
          <p:nvPr/>
        </p:nvSpPr>
        <p:spPr bwMode="auto">
          <a:xfrm>
            <a:off x="4419600" y="2241550"/>
            <a:ext cx="1143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u="sng">
                <a:solidFill>
                  <a:srgbClr val="990000"/>
                </a:solidFill>
              </a:rPr>
              <a:t>Strategic &amp; OperationalElements</a:t>
            </a:r>
          </a:p>
        </p:txBody>
      </p:sp>
      <p:sp>
        <p:nvSpPr>
          <p:cNvPr id="48135" name="Text Box 12">
            <a:extLst>
              <a:ext uri="{FF2B5EF4-FFF2-40B4-BE49-F238E27FC236}">
                <a16:creationId xmlns:a16="http://schemas.microsoft.com/office/drawing/2014/main" id="{071D28CE-D25C-430B-B805-91D66DED2916}"/>
              </a:ext>
            </a:extLst>
          </p:cNvPr>
          <p:cNvSpPr txBox="1">
            <a:spLocks noChangeAspect="1" noChangeArrowheads="1"/>
          </p:cNvSpPr>
          <p:nvPr/>
        </p:nvSpPr>
        <p:spPr bwMode="auto">
          <a:xfrm>
            <a:off x="3657600" y="2971801"/>
            <a:ext cx="1676400" cy="20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9063" indent="-119063"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0000"/>
              </a:spcBef>
            </a:pPr>
            <a:r>
              <a:rPr lang="en-US" altLang="en-US" sz="1400" u="sng"/>
              <a:t>Setting Direction</a:t>
            </a:r>
          </a:p>
          <a:p>
            <a:pPr>
              <a:lnSpc>
                <a:spcPct val="90000"/>
              </a:lnSpc>
              <a:spcBef>
                <a:spcPct val="30000"/>
              </a:spcBef>
              <a:buFontTx/>
              <a:buChar char="•"/>
            </a:pPr>
            <a:r>
              <a:rPr lang="en-US" altLang="en-US" sz="1200"/>
              <a:t>Vision/Mission</a:t>
            </a:r>
          </a:p>
          <a:p>
            <a:pPr>
              <a:lnSpc>
                <a:spcPct val="90000"/>
              </a:lnSpc>
              <a:spcBef>
                <a:spcPct val="30000"/>
              </a:spcBef>
              <a:buFontTx/>
              <a:buChar char="•"/>
            </a:pPr>
            <a:r>
              <a:rPr lang="en-US" altLang="en-US" sz="1200"/>
              <a:t>Values</a:t>
            </a:r>
          </a:p>
          <a:p>
            <a:pPr>
              <a:lnSpc>
                <a:spcPct val="90000"/>
              </a:lnSpc>
              <a:spcBef>
                <a:spcPct val="30000"/>
              </a:spcBef>
              <a:buFontTx/>
              <a:buChar char="•"/>
            </a:pPr>
            <a:r>
              <a:rPr lang="en-US" altLang="en-US" sz="1200"/>
              <a:t>Objectives</a:t>
            </a:r>
          </a:p>
          <a:p>
            <a:pPr>
              <a:lnSpc>
                <a:spcPct val="90000"/>
              </a:lnSpc>
              <a:spcBef>
                <a:spcPct val="30000"/>
              </a:spcBef>
              <a:buFontTx/>
              <a:buChar char="•"/>
            </a:pPr>
            <a:r>
              <a:rPr lang="en-US" altLang="en-US" sz="1200"/>
              <a:t>Strategy</a:t>
            </a:r>
          </a:p>
          <a:p>
            <a:pPr>
              <a:lnSpc>
                <a:spcPct val="90000"/>
              </a:lnSpc>
              <a:spcBef>
                <a:spcPct val="30000"/>
              </a:spcBef>
              <a:buFontTx/>
              <a:buChar char="•"/>
            </a:pPr>
            <a:r>
              <a:rPr lang="en-US" altLang="en-US" sz="1200"/>
              <a:t>Priorities</a:t>
            </a:r>
          </a:p>
          <a:p>
            <a:pPr>
              <a:lnSpc>
                <a:spcPct val="90000"/>
              </a:lnSpc>
              <a:spcBef>
                <a:spcPct val="30000"/>
              </a:spcBef>
              <a:buFontTx/>
              <a:buChar char="•"/>
            </a:pPr>
            <a:r>
              <a:rPr lang="en-US" altLang="en-US" sz="1200"/>
              <a:t>Key Programs</a:t>
            </a:r>
          </a:p>
          <a:p>
            <a:pPr>
              <a:lnSpc>
                <a:spcPct val="90000"/>
              </a:lnSpc>
              <a:spcBef>
                <a:spcPct val="30000"/>
              </a:spcBef>
              <a:buFontTx/>
              <a:buChar char="•"/>
            </a:pPr>
            <a:r>
              <a:rPr lang="en-US" altLang="en-US" sz="1200"/>
              <a:t>Resource Allocation</a:t>
            </a:r>
          </a:p>
          <a:p>
            <a:pPr>
              <a:lnSpc>
                <a:spcPct val="90000"/>
              </a:lnSpc>
              <a:spcBef>
                <a:spcPct val="30000"/>
              </a:spcBef>
              <a:buFontTx/>
              <a:buChar char="•"/>
            </a:pPr>
            <a:r>
              <a:rPr lang="en-US" altLang="en-US" sz="1200"/>
              <a:t>Goals/Metrics</a:t>
            </a:r>
          </a:p>
        </p:txBody>
      </p:sp>
      <p:sp>
        <p:nvSpPr>
          <p:cNvPr id="48136" name="Text Box 13">
            <a:extLst>
              <a:ext uri="{FF2B5EF4-FFF2-40B4-BE49-F238E27FC236}">
                <a16:creationId xmlns:a16="http://schemas.microsoft.com/office/drawing/2014/main" id="{192D5B8C-BD4D-4F44-A1D5-F9AB579E6BDC}"/>
              </a:ext>
            </a:extLst>
          </p:cNvPr>
          <p:cNvSpPr txBox="1">
            <a:spLocks noChangeAspect="1" noChangeArrowheads="1"/>
          </p:cNvSpPr>
          <p:nvPr/>
        </p:nvSpPr>
        <p:spPr bwMode="auto">
          <a:xfrm>
            <a:off x="7086601" y="2967038"/>
            <a:ext cx="18462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9063" indent="-119063"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0000"/>
              </a:spcBef>
            </a:pPr>
            <a:r>
              <a:rPr lang="en-US" altLang="en-US" sz="1400" u="sng"/>
              <a:t>Engagement</a:t>
            </a:r>
          </a:p>
          <a:p>
            <a:pPr>
              <a:lnSpc>
                <a:spcPct val="90000"/>
              </a:lnSpc>
              <a:spcBef>
                <a:spcPct val="30000"/>
              </a:spcBef>
              <a:buFontTx/>
              <a:buChar char="•"/>
            </a:pPr>
            <a:r>
              <a:rPr lang="en-US" altLang="en-US" sz="1200"/>
              <a:t>Leadership</a:t>
            </a:r>
          </a:p>
          <a:p>
            <a:pPr>
              <a:lnSpc>
                <a:spcPct val="90000"/>
              </a:lnSpc>
              <a:spcBef>
                <a:spcPct val="30000"/>
              </a:spcBef>
              <a:buFontTx/>
              <a:buChar char="•"/>
            </a:pPr>
            <a:r>
              <a:rPr lang="en-US" altLang="en-US" sz="1200"/>
              <a:t>Team Effectiveness</a:t>
            </a:r>
          </a:p>
          <a:p>
            <a:pPr>
              <a:lnSpc>
                <a:spcPct val="90000"/>
              </a:lnSpc>
              <a:spcBef>
                <a:spcPct val="30000"/>
              </a:spcBef>
              <a:buFontTx/>
              <a:buChar char="•"/>
            </a:pPr>
            <a:r>
              <a:rPr lang="en-US" altLang="en-US" sz="1200"/>
              <a:t>Commitment</a:t>
            </a:r>
          </a:p>
          <a:p>
            <a:pPr>
              <a:lnSpc>
                <a:spcPct val="90000"/>
              </a:lnSpc>
              <a:spcBef>
                <a:spcPct val="30000"/>
              </a:spcBef>
              <a:buFontTx/>
              <a:buChar char="•"/>
            </a:pPr>
            <a:r>
              <a:rPr lang="en-US" altLang="en-US" sz="1200"/>
              <a:t>Motivation</a:t>
            </a:r>
          </a:p>
          <a:p>
            <a:pPr>
              <a:lnSpc>
                <a:spcPct val="90000"/>
              </a:lnSpc>
              <a:spcBef>
                <a:spcPct val="30000"/>
              </a:spcBef>
              <a:buFontTx/>
              <a:buChar char="•"/>
            </a:pPr>
            <a:r>
              <a:rPr lang="en-US" altLang="en-US" sz="1200"/>
              <a:t>Communication</a:t>
            </a:r>
          </a:p>
          <a:p>
            <a:pPr>
              <a:lnSpc>
                <a:spcPct val="90000"/>
              </a:lnSpc>
              <a:spcBef>
                <a:spcPct val="30000"/>
              </a:spcBef>
              <a:buFontTx/>
              <a:buChar char="•"/>
            </a:pPr>
            <a:r>
              <a:rPr lang="en-US" altLang="en-US" sz="1200"/>
              <a:t>Involvement</a:t>
            </a:r>
          </a:p>
          <a:p>
            <a:pPr>
              <a:lnSpc>
                <a:spcPct val="90000"/>
              </a:lnSpc>
              <a:spcBef>
                <a:spcPct val="30000"/>
              </a:spcBef>
              <a:buFontTx/>
              <a:buChar char="•"/>
            </a:pPr>
            <a:r>
              <a:rPr lang="en-US" altLang="en-US" sz="1200"/>
              <a:t>Trust/Respect</a:t>
            </a:r>
          </a:p>
        </p:txBody>
      </p:sp>
      <p:sp>
        <p:nvSpPr>
          <p:cNvPr id="48137" name="Text Box 14">
            <a:extLst>
              <a:ext uri="{FF2B5EF4-FFF2-40B4-BE49-F238E27FC236}">
                <a16:creationId xmlns:a16="http://schemas.microsoft.com/office/drawing/2014/main" id="{E96A9E94-B1D1-45E6-AFA4-E4107919B124}"/>
              </a:ext>
            </a:extLst>
          </p:cNvPr>
          <p:cNvSpPr txBox="1">
            <a:spLocks noChangeAspect="1" noChangeArrowheads="1"/>
          </p:cNvSpPr>
          <p:nvPr/>
        </p:nvSpPr>
        <p:spPr bwMode="auto">
          <a:xfrm>
            <a:off x="5486401" y="2967039"/>
            <a:ext cx="1647825"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9063" indent="-119063"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nSpc>
                <a:spcPct val="90000"/>
              </a:lnSpc>
              <a:spcBef>
                <a:spcPct val="30000"/>
              </a:spcBef>
            </a:pPr>
            <a:r>
              <a:rPr lang="en-US" altLang="en-US" sz="1400" u="sng"/>
              <a:t>Organizational Design</a:t>
            </a:r>
          </a:p>
          <a:p>
            <a:pPr>
              <a:lnSpc>
                <a:spcPct val="90000"/>
              </a:lnSpc>
              <a:spcBef>
                <a:spcPct val="30000"/>
              </a:spcBef>
              <a:buFontTx/>
              <a:buChar char="•"/>
            </a:pPr>
            <a:r>
              <a:rPr lang="en-US" altLang="en-US" sz="1200"/>
              <a:t>Structure</a:t>
            </a:r>
          </a:p>
          <a:p>
            <a:pPr>
              <a:lnSpc>
                <a:spcPct val="90000"/>
              </a:lnSpc>
              <a:spcBef>
                <a:spcPct val="30000"/>
              </a:spcBef>
              <a:buFontTx/>
              <a:buChar char="•"/>
            </a:pPr>
            <a:r>
              <a:rPr lang="en-US" altLang="en-US" sz="1200"/>
              <a:t>Roles &amp; Responsibilities</a:t>
            </a:r>
          </a:p>
          <a:p>
            <a:pPr>
              <a:lnSpc>
                <a:spcPct val="90000"/>
              </a:lnSpc>
              <a:spcBef>
                <a:spcPct val="30000"/>
              </a:spcBef>
              <a:buFontTx/>
              <a:buChar char="•"/>
            </a:pPr>
            <a:r>
              <a:rPr lang="en-US" altLang="en-US" sz="1200"/>
              <a:t>Competencies</a:t>
            </a:r>
          </a:p>
          <a:p>
            <a:pPr>
              <a:lnSpc>
                <a:spcPct val="90000"/>
              </a:lnSpc>
              <a:spcBef>
                <a:spcPct val="30000"/>
              </a:spcBef>
              <a:buFontTx/>
              <a:buChar char="•"/>
            </a:pPr>
            <a:r>
              <a:rPr lang="en-US" altLang="en-US" sz="1200"/>
              <a:t>Mgmt Process</a:t>
            </a:r>
          </a:p>
          <a:p>
            <a:pPr>
              <a:lnSpc>
                <a:spcPct val="90000"/>
              </a:lnSpc>
              <a:spcBef>
                <a:spcPct val="30000"/>
              </a:spcBef>
              <a:buFontTx/>
              <a:buChar char="•"/>
            </a:pPr>
            <a:r>
              <a:rPr lang="en-US" altLang="en-US" sz="1200"/>
              <a:t>Governance</a:t>
            </a:r>
          </a:p>
          <a:p>
            <a:pPr>
              <a:lnSpc>
                <a:spcPct val="90000"/>
              </a:lnSpc>
              <a:spcBef>
                <a:spcPct val="30000"/>
              </a:spcBef>
              <a:buFontTx/>
              <a:buChar char="•"/>
            </a:pPr>
            <a:r>
              <a:rPr lang="en-US" altLang="en-US" sz="1200"/>
              <a:t>Incentives/ Rewards</a:t>
            </a:r>
          </a:p>
          <a:p>
            <a:pPr>
              <a:lnSpc>
                <a:spcPct val="90000"/>
              </a:lnSpc>
              <a:spcBef>
                <a:spcPct val="30000"/>
              </a:spcBef>
              <a:buFontTx/>
              <a:buChar char="•"/>
            </a:pPr>
            <a:r>
              <a:rPr lang="en-US" altLang="en-US" sz="1200"/>
              <a:t>Culture</a:t>
            </a:r>
          </a:p>
        </p:txBody>
      </p:sp>
      <p:sp>
        <p:nvSpPr>
          <p:cNvPr id="48138" name="Text Box 15">
            <a:extLst>
              <a:ext uri="{FF2B5EF4-FFF2-40B4-BE49-F238E27FC236}">
                <a16:creationId xmlns:a16="http://schemas.microsoft.com/office/drawing/2014/main" id="{832D3384-D221-477C-8924-8A8639081C8B}"/>
              </a:ext>
            </a:extLst>
          </p:cNvPr>
          <p:cNvSpPr txBox="1">
            <a:spLocks noChangeAspect="1" noChangeArrowheads="1"/>
          </p:cNvSpPr>
          <p:nvPr/>
        </p:nvSpPr>
        <p:spPr bwMode="auto">
          <a:xfrm>
            <a:off x="6477001" y="2241550"/>
            <a:ext cx="12811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u="sng">
                <a:solidFill>
                  <a:srgbClr val="990000"/>
                </a:solidFill>
              </a:rPr>
              <a:t>Human Elements</a:t>
            </a:r>
          </a:p>
        </p:txBody>
      </p:sp>
      <p:sp>
        <p:nvSpPr>
          <p:cNvPr id="48139" name="Rectangle 16">
            <a:extLst>
              <a:ext uri="{FF2B5EF4-FFF2-40B4-BE49-F238E27FC236}">
                <a16:creationId xmlns:a16="http://schemas.microsoft.com/office/drawing/2014/main" id="{457253CE-C648-477B-875C-8097E4AC0B49}"/>
              </a:ext>
            </a:extLst>
          </p:cNvPr>
          <p:cNvSpPr>
            <a:spLocks noChangeArrowheads="1"/>
          </p:cNvSpPr>
          <p:nvPr/>
        </p:nvSpPr>
        <p:spPr bwMode="auto">
          <a:xfrm>
            <a:off x="1981200" y="1371601"/>
            <a:ext cx="8229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2400" i="1">
                <a:solidFill>
                  <a:srgbClr val="990000"/>
                </a:solidFill>
              </a:rPr>
              <a:t>“Having the right people in the right places highly engaged in doing the right things right”</a:t>
            </a:r>
          </a:p>
          <a:p>
            <a:r>
              <a:rPr lang="en-US" altLang="en-US" sz="2400" i="1">
                <a:solidFill>
                  <a:srgbClr val="990000"/>
                </a:solidFill>
              </a:rPr>
              <a:t>						</a:t>
            </a:r>
            <a:endParaRPr lang="en-US" altLang="en-US" sz="3200">
              <a:solidFill>
                <a:schemeClr val="tx2"/>
              </a:solidFill>
            </a:endParaRPr>
          </a:p>
        </p:txBody>
      </p:sp>
      <p:sp>
        <p:nvSpPr>
          <p:cNvPr id="2" name="Date Placeholder 1">
            <a:extLst>
              <a:ext uri="{FF2B5EF4-FFF2-40B4-BE49-F238E27FC236}">
                <a16:creationId xmlns:a16="http://schemas.microsoft.com/office/drawing/2014/main" id="{0D87ED4A-B56A-4665-9762-038AC2A0725B}"/>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7F9605EC-4F07-4063-9DBD-3573E1BC7A9D}"/>
              </a:ext>
            </a:extLst>
          </p:cNvPr>
          <p:cNvSpPr>
            <a:spLocks noGrp="1"/>
          </p:cNvSpPr>
          <p:nvPr>
            <p:ph type="sldNum" sz="quarter" idx="12"/>
          </p:nvPr>
        </p:nvSpPr>
        <p:spPr/>
        <p:txBody>
          <a:bodyPr/>
          <a:lstStyle/>
          <a:p>
            <a:fld id="{71B7BAC7-FE87-40F6-AA24-4F4685D1B022}" type="slidenum">
              <a:rPr lang="en-US" smtClean="0"/>
              <a:t>29</a:t>
            </a:fld>
            <a:endParaRPr lang="en-US"/>
          </a:p>
        </p:txBody>
      </p:sp>
    </p:spTree>
    <p:extLst>
      <p:ext uri="{BB962C8B-B14F-4D97-AF65-F5344CB8AC3E}">
        <p14:creationId xmlns:p14="http://schemas.microsoft.com/office/powerpoint/2010/main" val="695723605"/>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FBB165A2-CA74-41F3-973A-9C7E3927CFD1}"/>
              </a:ext>
            </a:extLst>
          </p:cNvPr>
          <p:cNvSpPr>
            <a:spLocks noGrp="1" noChangeArrowheads="1"/>
          </p:cNvSpPr>
          <p:nvPr>
            <p:ph type="title"/>
          </p:nvPr>
        </p:nvSpPr>
        <p:spPr/>
        <p:txBody>
          <a:bodyPr wrap="square" anchor="ctr" lIns="36576" rIns="36576" tIns="18288" bIns="18288">
            <a:normAutofit/>
          </a:bodyPr>
          <a:lstStyle/>
          <a:p>
            <a:r>
              <a:rPr lang="en-US" altLang="en-US"/>
              <a:t>Career Best &amp;</a:t>
            </a:r>
            <a:br>
              <a:rPr lang="en-US" altLang="en-US"/>
            </a:br>
            <a:r>
              <a:rPr lang="en-US" altLang="en-US"/>
              <a:t>Worst Exercise</a:t>
            </a:r>
          </a:p>
        </p:txBody>
      </p:sp>
      <p:sp>
        <p:nvSpPr>
          <p:cNvPr id="50179" name="Rectangle 3">
            <a:extLst>
              <a:ext uri="{FF2B5EF4-FFF2-40B4-BE49-F238E27FC236}">
                <a16:creationId xmlns:a16="http://schemas.microsoft.com/office/drawing/2014/main" id="{A6A02281-B981-45A4-B3CE-955A62AD8B95}"/>
              </a:ext>
            </a:extLst>
          </p:cNvPr>
          <p:cNvSpPr>
            <a:spLocks noGrp="1" noChangeArrowheads="1"/>
          </p:cNvSpPr>
          <p:nvPr>
            <p:ph type="body" idx="1"/>
          </p:nvPr>
        </p:nvSpPr>
        <p:spPr/>
        <p:txBody>
          <a:bodyPr/>
          <a:lstStyle/>
          <a:p>
            <a:r>
              <a:rPr lang="en-US" altLang="en-US"/>
              <a:t>Pair-up with the person next to you.</a:t>
            </a:r>
            <a:endParaRPr lang="en-US" altLang="en-US">
              <a:solidFill>
                <a:srgbClr val="FF0000"/>
              </a:solidFill>
            </a:endParaRPr>
          </a:p>
          <a:p>
            <a:r>
              <a:rPr lang="en-US" altLang="en-US"/>
              <a:t>Discuss the following:</a:t>
            </a:r>
          </a:p>
          <a:p>
            <a:pPr lvl="1"/>
            <a:r>
              <a:rPr lang="en-US" altLang="en-US" sz="1800"/>
              <a:t>How well does your organization align projects and strategy</a:t>
            </a:r>
            <a:endParaRPr lang="en-US" altLang="en-US"/>
          </a:p>
          <a:p>
            <a:pPr lvl="1"/>
            <a:r>
              <a:rPr lang="en-US" altLang="en-US" sz="1800"/>
              <a:t>How about “career worst”?</a:t>
            </a:r>
          </a:p>
          <a:p>
            <a:pPr lvl="2"/>
            <a:r>
              <a:rPr lang="en-US" altLang="en-US"/>
              <a:t>What were the characteristics that made them a negative experience?</a:t>
            </a:r>
          </a:p>
          <a:p>
            <a:pPr>
              <a:buFont typeface="Wingdings" panose="05000000000000000000" pitchFamily="2" charset="2"/>
              <a:buNone/>
            </a:pPr>
            <a:endParaRPr lang="en-US" altLang="en-US"/>
          </a:p>
        </p:txBody>
      </p:sp>
      <p:sp>
        <p:nvSpPr>
          <p:cNvPr id="2" name="Date Placeholder 1">
            <a:extLst>
              <a:ext uri="{FF2B5EF4-FFF2-40B4-BE49-F238E27FC236}">
                <a16:creationId xmlns:a16="http://schemas.microsoft.com/office/drawing/2014/main" id="{F18F5E7B-DEB8-4F7D-8380-28C4A3C5711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C7D1D7DF-5909-4993-A221-D87B184DD74D}"/>
              </a:ext>
            </a:extLst>
          </p:cNvPr>
          <p:cNvSpPr>
            <a:spLocks noGrp="1"/>
          </p:cNvSpPr>
          <p:nvPr>
            <p:ph type="sldNum" sz="quarter" idx="12"/>
          </p:nvPr>
        </p:nvSpPr>
        <p:spPr/>
        <p:txBody>
          <a:bodyPr/>
          <a:lstStyle/>
          <a:p>
            <a:fld id="{71B7BAC7-FE87-40F6-AA24-4F4685D1B022}" type="slidenum">
              <a:rPr lang="en-US" smtClean="0"/>
              <a:t>30</a:t>
            </a:fld>
            <a:endParaRPr lang="en-US" dirty="0"/>
          </a:p>
        </p:txBody>
      </p:sp>
    </p:spTree>
    <p:extLst>
      <p:ext uri="{BB962C8B-B14F-4D97-AF65-F5344CB8AC3E}">
        <p14:creationId xmlns:p14="http://schemas.microsoft.com/office/powerpoint/2010/main" val="3833635216"/>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7">
            <a:extLst>
              <a:ext uri="{FF2B5EF4-FFF2-40B4-BE49-F238E27FC236}">
                <a16:creationId xmlns:a16="http://schemas.microsoft.com/office/drawing/2014/main" id="{F8079AF7-50AE-448B-BFDB-84C63082DB78}"/>
              </a:ext>
            </a:extLst>
          </p:cNvPr>
          <p:cNvSpPr>
            <a:spLocks noGrp="1" noChangeArrowheads="1"/>
          </p:cNvSpPr>
          <p:nvPr>
            <p:ph type="title"/>
          </p:nvPr>
        </p:nvSpPr>
        <p:spPr/>
        <p:txBody>
          <a:bodyPr wrap="square" anchor="ctr" lIns="36576" rIns="36576" tIns="18288" bIns="18288">
            <a:normAutofit/>
          </a:bodyPr>
          <a:lstStyle/>
          <a:p>
            <a:r>
              <a:rPr lang="en-US" altLang="en-US"/>
              <a:t>Key Tools to Link Strategy and Projects</a:t>
            </a:r>
          </a:p>
        </p:txBody>
      </p:sp>
      <p:sp>
        <p:nvSpPr>
          <p:cNvPr id="52227" name="Content Placeholder 8">
            <a:extLst>
              <a:ext uri="{FF2B5EF4-FFF2-40B4-BE49-F238E27FC236}">
                <a16:creationId xmlns:a16="http://schemas.microsoft.com/office/drawing/2014/main" id="{0908FD50-F5EC-4ECF-9688-9B080AB821C9}"/>
              </a:ext>
            </a:extLst>
          </p:cNvPr>
          <p:cNvSpPr>
            <a:spLocks noGrp="1" noChangeArrowheads="1"/>
          </p:cNvSpPr>
          <p:nvPr>
            <p:ph idx="1"/>
          </p:nvPr>
        </p:nvSpPr>
        <p:spPr/>
        <p:txBody>
          <a:bodyPr/>
          <a:lstStyle/>
          <a:p>
            <a:r>
              <a:rPr lang="en-US" altLang="en-US"/>
              <a:t>Clear organizational strategy</a:t>
            </a:r>
          </a:p>
          <a:p>
            <a:pPr lvl="1"/>
            <a:r>
              <a:rPr lang="en-US" altLang="en-US"/>
              <a:t>Designed and supported by all top managers</a:t>
            </a:r>
          </a:p>
          <a:p>
            <a:pPr lvl="1"/>
            <a:r>
              <a:rPr lang="en-US" altLang="en-US"/>
              <a:t>Agreed to by customers, employees, all other relevant stakeholders</a:t>
            </a:r>
          </a:p>
          <a:p>
            <a:r>
              <a:rPr lang="en-US" altLang="en-US"/>
              <a:t>Portfolio Management Process</a:t>
            </a:r>
          </a:p>
          <a:p>
            <a:pPr lvl="1"/>
            <a:r>
              <a:rPr lang="en-US" altLang="en-US"/>
              <a:t>Set up a Portfolio Management Office (PMO)</a:t>
            </a:r>
          </a:p>
          <a:p>
            <a:r>
              <a:rPr lang="en-US" altLang="en-US"/>
              <a:t>Stage Gates</a:t>
            </a:r>
          </a:p>
          <a:p>
            <a:r>
              <a:rPr lang="en-US" altLang="en-US"/>
              <a:t>Cascading organizational strategies, objectives, goals, strategies and measures</a:t>
            </a:r>
          </a:p>
          <a:p>
            <a:endParaRPr lang="en-US" altLang="en-US"/>
          </a:p>
        </p:txBody>
      </p:sp>
      <p:sp>
        <p:nvSpPr>
          <p:cNvPr id="2" name="Date Placeholder 1">
            <a:extLst>
              <a:ext uri="{FF2B5EF4-FFF2-40B4-BE49-F238E27FC236}">
                <a16:creationId xmlns:a16="http://schemas.microsoft.com/office/drawing/2014/main" id="{BEECFDBF-D666-4E61-B0B2-35678271890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D40EB9E-7072-4450-8801-86F0203ADDC4}"/>
              </a:ext>
            </a:extLst>
          </p:cNvPr>
          <p:cNvSpPr>
            <a:spLocks noGrp="1"/>
          </p:cNvSpPr>
          <p:nvPr>
            <p:ph type="sldNum" sz="quarter" idx="12"/>
          </p:nvPr>
        </p:nvSpPr>
        <p:spPr/>
        <p:txBody>
          <a:bodyPr/>
          <a:lstStyle/>
          <a:p>
            <a:fld id="{71B7BAC7-FE87-40F6-AA24-4F4685D1B022}" type="slidenum">
              <a:rPr lang="en-US" smtClean="0"/>
              <a:t>31</a:t>
            </a:fld>
            <a:endParaRPr lang="en-US" dirty="0"/>
          </a:p>
        </p:txBody>
      </p:sp>
    </p:spTree>
    <p:extLst>
      <p:ext uri="{BB962C8B-B14F-4D97-AF65-F5344CB8AC3E}">
        <p14:creationId xmlns:p14="http://schemas.microsoft.com/office/powerpoint/2010/main" val="38883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3">
            <a:extLst>
              <a:ext uri="{FF2B5EF4-FFF2-40B4-BE49-F238E27FC236}">
                <a16:creationId xmlns:a16="http://schemas.microsoft.com/office/drawing/2014/main" id="{54B326C5-EB5E-4DC7-80E1-3502435C2008}"/>
              </a:ext>
            </a:extLst>
          </p:cNvPr>
          <p:cNvSpPr>
            <a:spLocks noGrp="1" noChangeArrowheads="1"/>
          </p:cNvSpPr>
          <p:nvPr>
            <p:ph idx="4294967295"/>
          </p:nvPr>
        </p:nvSpPr>
        <p:spPr>
          <a:xfrm>
            <a:off x="1524000" y="1981200"/>
            <a:ext cx="7772400" cy="4114800"/>
          </a:xfrm>
        </p:spPr>
        <p:txBody>
          <a:bodyPr/>
          <a:lstStyle/>
          <a:p>
            <a:endParaRPr lang="en-US" altLang="en-US"/>
          </a:p>
          <a:p>
            <a:endParaRPr lang="en-US" altLang="en-US"/>
          </a:p>
        </p:txBody>
      </p:sp>
      <p:graphicFrame>
        <p:nvGraphicFramePr>
          <p:cNvPr id="38976" name="Group 64">
            <a:extLst>
              <a:ext uri="{FF2B5EF4-FFF2-40B4-BE49-F238E27FC236}">
                <a16:creationId xmlns:a16="http://schemas.microsoft.com/office/drawing/2014/main" id="{78CE9229-ECB1-4CCD-9C23-59144DC6184E}"/>
              </a:ext>
            </a:extLst>
          </p:cNvPr>
          <p:cNvGraphicFramePr>
            <a:graphicFrameLocks noGrp="1"/>
          </p:cNvGraphicFramePr>
          <p:nvPr/>
        </p:nvGraphicFramePr>
        <p:xfrm>
          <a:off x="1981200" y="1295400"/>
          <a:ext cx="8229600" cy="5027618"/>
        </p:xfrm>
        <a:graphic>
          <a:graphicData uri="http://schemas.openxmlformats.org/drawingml/2006/table">
            <a:tbl>
              <a:tblPr/>
              <a:tblGrid>
                <a:gridCol w="2906713">
                  <a:extLst>
                    <a:ext uri="{9D8B030D-6E8A-4147-A177-3AD203B41FA5}">
                      <a16:colId xmlns:a16="http://schemas.microsoft.com/office/drawing/2014/main" val="20000"/>
                    </a:ext>
                  </a:extLst>
                </a:gridCol>
                <a:gridCol w="1073150">
                  <a:extLst>
                    <a:ext uri="{9D8B030D-6E8A-4147-A177-3AD203B41FA5}">
                      <a16:colId xmlns:a16="http://schemas.microsoft.com/office/drawing/2014/main" val="20001"/>
                    </a:ext>
                  </a:extLst>
                </a:gridCol>
                <a:gridCol w="3176587">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tblGrid>
              <a:tr h="71437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Calibri" pitchFamily="34" charset="0"/>
                        </a:rPr>
                        <a:t>Topic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Calibri" pitchFamily="34" charset="0"/>
                        </a:rPr>
                        <a:t>Highly relevant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Calibri" pitchFamily="34" charset="0"/>
                        </a:rPr>
                        <a:t>Topic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000000"/>
                          </a:solidFill>
                          <a:effectLst/>
                          <a:latin typeface="Calibri" pitchFamily="34" charset="0"/>
                        </a:rPr>
                        <a:t>Highly relevant </a:t>
                      </a:r>
                    </a:p>
                  </a:txBody>
                  <a:tcPr marL="9525" marR="9525" marT="952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Governance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20%</a:t>
                      </a:r>
                    </a:p>
                  </a:txBody>
                  <a:tcPr marL="9525" marR="9525" marT="9525" marB="0" anchor="b" horzOverflow="overflow">
                    <a:lnL>
                      <a:noFill/>
                    </a:lnL>
                    <a:lnR>
                      <a:noFill/>
                    </a:lnR>
                    <a:lnT>
                      <a:noFill/>
                    </a:lnT>
                    <a:lnB>
                      <a:noFill/>
                    </a:lnB>
                    <a:lnTlToBr>
                      <a:noFill/>
                    </a:lnTlToBr>
                    <a:lnBlToTr>
                      <a:noFill/>
                    </a:lnBlToTr>
                    <a:solidFill>
                      <a:srgbClr val="F9806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Value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60%</a:t>
                      </a:r>
                    </a:p>
                  </a:txBody>
                  <a:tcPr marL="9525" marR="9525" marT="9525" marB="0" anchor="b" horzOverflow="overflow">
                    <a:lnL>
                      <a:noFill/>
                    </a:lnL>
                    <a:lnR>
                      <a:noFill/>
                    </a:lnR>
                    <a:lnT>
                      <a:noFill/>
                    </a:lnT>
                    <a:lnB>
                      <a:noFill/>
                    </a:lnB>
                    <a:lnTlToBr>
                      <a:noFill/>
                    </a:lnTlToBr>
                    <a:lnBlToTr>
                      <a:noFill/>
                    </a:lnBlToTr>
                    <a:solidFill>
                      <a:srgbClr val="BFD981"/>
                    </a:solidFill>
                  </a:tcPr>
                </a:tc>
                <a:extLst>
                  <a:ext uri="{0D108BD9-81ED-4DB2-BD59-A6C34878D82A}">
                    <a16:rowId xmlns:a16="http://schemas.microsoft.com/office/drawing/2014/main" val="10001"/>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Marketing &amp; Sales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29%</a:t>
                      </a:r>
                    </a:p>
                  </a:txBody>
                  <a:tcPr marL="9525" marR="9525" marT="9525" marB="0" anchor="b" horzOverflow="overflow">
                    <a:lnL>
                      <a:noFill/>
                    </a:lnL>
                    <a:lnR>
                      <a:noFill/>
                    </a:lnR>
                    <a:lnT>
                      <a:noFill/>
                    </a:lnT>
                    <a:lnB>
                      <a:noFill/>
                    </a:lnB>
                    <a:lnTlToBr>
                      <a:noFill/>
                    </a:lnTlToBr>
                    <a:lnBlToTr>
                      <a:noFill/>
                    </a:lnBlToTr>
                    <a:solidFill>
                      <a:srgbClr val="FBA977"/>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KPIs</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63%</a:t>
                      </a:r>
                    </a:p>
                  </a:txBody>
                  <a:tcPr marL="9525" marR="9525" marT="9525" marB="0" anchor="b" horzOverflow="overflow">
                    <a:lnL>
                      <a:noFill/>
                    </a:lnL>
                    <a:lnR>
                      <a:noFill/>
                    </a:lnR>
                    <a:lnT>
                      <a:noFill/>
                    </a:lnT>
                    <a:lnB>
                      <a:noFill/>
                    </a:lnB>
                    <a:lnTlToBr>
                      <a:noFill/>
                    </a:lnTlToBr>
                    <a:lnBlToTr>
                      <a:noFill/>
                    </a:lnBlToTr>
                    <a:solidFill>
                      <a:srgbClr val="B3D680"/>
                    </a:solidFill>
                  </a:tcPr>
                </a:tc>
                <a:extLst>
                  <a:ext uri="{0D108BD9-81ED-4DB2-BD59-A6C34878D82A}">
                    <a16:rowId xmlns:a16="http://schemas.microsoft.com/office/drawing/2014/main" val="10002"/>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Value Engineering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36%</a:t>
                      </a:r>
                    </a:p>
                  </a:txBody>
                  <a:tcPr marL="9525" marR="9525" marT="9525" marB="0" anchor="b" horzOverflow="overflow">
                    <a:lnL>
                      <a:noFill/>
                    </a:lnL>
                    <a:lnR>
                      <a:noFill/>
                    </a:lnR>
                    <a:lnT>
                      <a:noFill/>
                    </a:lnT>
                    <a:lnB>
                      <a:noFill/>
                    </a:lnB>
                    <a:lnTlToBr>
                      <a:noFill/>
                    </a:lnTlToBr>
                    <a:lnBlToTr>
                      <a:noFill/>
                    </a:lnBlToTr>
                    <a:solidFill>
                      <a:srgbClr val="FDCA7D"/>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Conflict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63%</a:t>
                      </a:r>
                    </a:p>
                  </a:txBody>
                  <a:tcPr marL="9525" marR="9525" marT="9525" marB="0" anchor="b" horzOverflow="overflow">
                    <a:lnL>
                      <a:noFill/>
                    </a:lnL>
                    <a:lnR>
                      <a:noFill/>
                    </a:lnR>
                    <a:lnT>
                      <a:noFill/>
                    </a:lnT>
                    <a:lnB>
                      <a:noFill/>
                    </a:lnB>
                    <a:lnTlToBr>
                      <a:noFill/>
                    </a:lnTlToBr>
                    <a:lnBlToTr>
                      <a:noFill/>
                    </a:lnBlToTr>
                    <a:solidFill>
                      <a:srgbClr val="B3D680"/>
                    </a:solidFill>
                  </a:tcPr>
                </a:tc>
                <a:extLst>
                  <a:ext uri="{0D108BD9-81ED-4DB2-BD59-A6C34878D82A}">
                    <a16:rowId xmlns:a16="http://schemas.microsoft.com/office/drawing/2014/main" val="10003"/>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Technology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43%</a:t>
                      </a:r>
                    </a:p>
                  </a:txBody>
                  <a:tcPr marL="9525" marR="9525" marT="9525" marB="0" anchor="b" horzOverflow="overflow">
                    <a:lnL>
                      <a:noFill/>
                    </a:lnL>
                    <a:lnR>
                      <a:noFill/>
                    </a:lnR>
                    <a:lnT>
                      <a:noFill/>
                    </a:lnT>
                    <a:lnB>
                      <a:noFill/>
                    </a:lnB>
                    <a:lnTlToBr>
                      <a:noFill/>
                    </a:lnTlToBr>
                    <a:lnBlToTr>
                      <a:noFill/>
                    </a:lnBlToTr>
                    <a:solidFill>
                      <a:srgbClr val="FFEB84"/>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Scope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65%</a:t>
                      </a:r>
                    </a:p>
                  </a:txBody>
                  <a:tcPr marL="9525" marR="9525" marT="9525" marB="0" anchor="b" horzOverflow="overflow">
                    <a:lnL>
                      <a:noFill/>
                    </a:lnL>
                    <a:lnR>
                      <a:noFill/>
                    </a:lnR>
                    <a:lnT>
                      <a:noFill/>
                    </a:lnT>
                    <a:lnB>
                      <a:noFill/>
                    </a:lnB>
                    <a:lnTlToBr>
                      <a:noFill/>
                    </a:lnTlToBr>
                    <a:lnBlToTr>
                      <a:noFill/>
                    </a:lnBlToTr>
                    <a:solidFill>
                      <a:srgbClr val="ACD380"/>
                    </a:solidFill>
                  </a:tcPr>
                </a:tc>
                <a:extLst>
                  <a:ext uri="{0D108BD9-81ED-4DB2-BD59-A6C34878D82A}">
                    <a16:rowId xmlns:a16="http://schemas.microsoft.com/office/drawing/2014/main" val="10004"/>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Portfolio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45%</a:t>
                      </a:r>
                    </a:p>
                  </a:txBody>
                  <a:tcPr marL="9525" marR="9525" marT="9525" marB="0" anchor="b" horzOverflow="overflow">
                    <a:lnL>
                      <a:noFill/>
                    </a:lnL>
                    <a:lnR>
                      <a:noFill/>
                    </a:lnR>
                    <a:lnT>
                      <a:noFill/>
                    </a:lnT>
                    <a:lnB>
                      <a:noFill/>
                    </a:lnB>
                    <a:lnTlToBr>
                      <a:noFill/>
                    </a:lnTlToBr>
                    <a:lnBlToTr>
                      <a:noFill/>
                    </a:lnBlToTr>
                    <a:solidFill>
                      <a:srgbClr val="F8E984"/>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Negotiation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65%</a:t>
                      </a:r>
                    </a:p>
                  </a:txBody>
                  <a:tcPr marL="9525" marR="9525" marT="9525" marB="0" anchor="b" horzOverflow="overflow">
                    <a:lnL>
                      <a:noFill/>
                    </a:lnL>
                    <a:lnR>
                      <a:noFill/>
                    </a:lnR>
                    <a:lnT>
                      <a:noFill/>
                    </a:lnT>
                    <a:lnB>
                      <a:noFill/>
                    </a:lnB>
                    <a:lnTlToBr>
                      <a:noFill/>
                    </a:lnTlToBr>
                    <a:lnBlToTr>
                      <a:noFill/>
                    </a:lnBlToTr>
                    <a:solidFill>
                      <a:srgbClr val="ACD380"/>
                    </a:solidFill>
                  </a:tcPr>
                </a:tc>
                <a:extLst>
                  <a:ext uri="{0D108BD9-81ED-4DB2-BD59-A6C34878D82A}">
                    <a16:rowId xmlns:a16="http://schemas.microsoft.com/office/drawing/2014/main" val="10005"/>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Benefits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45%</a:t>
                      </a:r>
                    </a:p>
                  </a:txBody>
                  <a:tcPr marL="9525" marR="9525" marT="9525" marB="0" anchor="b" horzOverflow="overflow">
                    <a:lnL>
                      <a:noFill/>
                    </a:lnL>
                    <a:lnR>
                      <a:noFill/>
                    </a:lnR>
                    <a:lnT>
                      <a:noFill/>
                    </a:lnT>
                    <a:lnB>
                      <a:noFill/>
                    </a:lnB>
                    <a:lnTlToBr>
                      <a:noFill/>
                    </a:lnTlToBr>
                    <a:lnBlToTr>
                      <a:noFill/>
                    </a:lnBlToTr>
                    <a:solidFill>
                      <a:srgbClr val="F8E984"/>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Finance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66%</a:t>
                      </a:r>
                    </a:p>
                  </a:txBody>
                  <a:tcPr marL="9525" marR="9525" marT="9525" marB="0" anchor="b" horzOverflow="overflow">
                    <a:lnL>
                      <a:noFill/>
                    </a:lnL>
                    <a:lnR>
                      <a:noFill/>
                    </a:lnR>
                    <a:lnT>
                      <a:noFill/>
                    </a:lnT>
                    <a:lnB>
                      <a:noFill/>
                    </a:lnB>
                    <a:lnTlToBr>
                      <a:noFill/>
                    </a:lnTlToBr>
                    <a:lnBlToTr>
                      <a:noFill/>
                    </a:lnBlToTr>
                    <a:solidFill>
                      <a:srgbClr val="A8D27F"/>
                    </a:solidFill>
                  </a:tcPr>
                </a:tc>
                <a:extLst>
                  <a:ext uri="{0D108BD9-81ED-4DB2-BD59-A6C34878D82A}">
                    <a16:rowId xmlns:a16="http://schemas.microsoft.com/office/drawing/2014/main" val="10006"/>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Knowledge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47%</a:t>
                      </a:r>
                    </a:p>
                  </a:txBody>
                  <a:tcPr marL="9525" marR="9525" marT="9525" marB="0" anchor="b" horzOverflow="overflow">
                    <a:lnL>
                      <a:noFill/>
                    </a:lnL>
                    <a:lnR>
                      <a:noFill/>
                    </a:lnR>
                    <a:lnT>
                      <a:noFill/>
                    </a:lnT>
                    <a:lnB>
                      <a:noFill/>
                    </a:lnB>
                    <a:lnTlToBr>
                      <a:noFill/>
                    </a:lnTlToBr>
                    <a:lnBlToTr>
                      <a:noFill/>
                    </a:lnBlToTr>
                    <a:solidFill>
                      <a:srgbClr val="F0E784"/>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Estimating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70%</a:t>
                      </a:r>
                    </a:p>
                  </a:txBody>
                  <a:tcPr marL="9525" marR="9525" marT="9525" marB="0" anchor="b" horzOverflow="overflow">
                    <a:lnL>
                      <a:noFill/>
                    </a:lnL>
                    <a:lnR>
                      <a:noFill/>
                    </a:lnR>
                    <a:lnT>
                      <a:noFill/>
                    </a:lnT>
                    <a:lnB>
                      <a:noFill/>
                    </a:lnB>
                    <a:lnTlToBr>
                      <a:noFill/>
                    </a:lnTlToBr>
                    <a:lnBlToTr>
                      <a:noFill/>
                    </a:lnBlToTr>
                    <a:solidFill>
                      <a:srgbClr val="99CE7F"/>
                    </a:solidFill>
                  </a:tcPr>
                </a:tc>
                <a:extLst>
                  <a:ext uri="{0D108BD9-81ED-4DB2-BD59-A6C34878D82A}">
                    <a16:rowId xmlns:a16="http://schemas.microsoft.com/office/drawing/2014/main" val="10007"/>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Program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49%</a:t>
                      </a:r>
                    </a:p>
                  </a:txBody>
                  <a:tcPr marL="9525" marR="9525" marT="9525" marB="0" anchor="b" horzOverflow="overflow">
                    <a:lnL>
                      <a:noFill/>
                    </a:lnL>
                    <a:lnR>
                      <a:noFill/>
                    </a:lnR>
                    <a:lnT>
                      <a:noFill/>
                    </a:lnT>
                    <a:lnB>
                      <a:noFill/>
                    </a:lnB>
                    <a:lnTlToBr>
                      <a:noFill/>
                    </a:lnTlToBr>
                    <a:lnBlToTr>
                      <a:noFill/>
                    </a:lnBlToTr>
                    <a:solidFill>
                      <a:srgbClr val="E9E583"/>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Requirements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72%</a:t>
                      </a:r>
                    </a:p>
                  </a:txBody>
                  <a:tcPr marL="9525" marR="9525" marT="9525" marB="0" anchor="b" horzOverflow="overflow">
                    <a:lnL>
                      <a:noFill/>
                    </a:lnL>
                    <a:lnR>
                      <a:noFill/>
                    </a:lnR>
                    <a:lnT>
                      <a:noFill/>
                    </a:lnT>
                    <a:lnB>
                      <a:noFill/>
                    </a:lnB>
                    <a:lnTlToBr>
                      <a:noFill/>
                    </a:lnTlToBr>
                    <a:lnBlToTr>
                      <a:noFill/>
                    </a:lnBlToTr>
                    <a:solidFill>
                      <a:srgbClr val="91CC7E"/>
                    </a:solidFill>
                  </a:tcPr>
                </a:tc>
                <a:extLst>
                  <a:ext uri="{0D108BD9-81ED-4DB2-BD59-A6C34878D82A}">
                    <a16:rowId xmlns:a16="http://schemas.microsoft.com/office/drawing/2014/main" val="10008"/>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Quality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56%</a:t>
                      </a:r>
                    </a:p>
                  </a:txBody>
                  <a:tcPr marL="9525" marR="9525" marT="9525" marB="0" anchor="b" horzOverflow="overflow">
                    <a:lnL>
                      <a:noFill/>
                    </a:lnL>
                    <a:lnR>
                      <a:noFill/>
                    </a:lnR>
                    <a:lnT>
                      <a:noFill/>
                    </a:lnT>
                    <a:lnB>
                      <a:noFill/>
                    </a:lnB>
                    <a:lnTlToBr>
                      <a:noFill/>
                    </a:lnTlToBr>
                    <a:lnBlToTr>
                      <a:noFill/>
                    </a:lnBlToTr>
                    <a:solidFill>
                      <a:srgbClr val="CEDD8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Business Case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76%</a:t>
                      </a:r>
                    </a:p>
                  </a:txBody>
                  <a:tcPr marL="9525" marR="9525" marT="9525" marB="0" anchor="b" horzOverflow="overflow">
                    <a:lnL>
                      <a:noFill/>
                    </a:lnL>
                    <a:lnR>
                      <a:noFill/>
                    </a:lnR>
                    <a:lnT>
                      <a:noFill/>
                    </a:lnT>
                    <a:lnB>
                      <a:noFill/>
                    </a:lnB>
                    <a:lnTlToBr>
                      <a:noFill/>
                    </a:lnTlToBr>
                    <a:lnBlToTr>
                      <a:noFill/>
                    </a:lnBlToTr>
                    <a:solidFill>
                      <a:srgbClr val="82C77D"/>
                    </a:solidFill>
                  </a:tcPr>
                </a:tc>
                <a:extLst>
                  <a:ext uri="{0D108BD9-81ED-4DB2-BD59-A6C34878D82A}">
                    <a16:rowId xmlns:a16="http://schemas.microsoft.com/office/drawing/2014/main" val="10009"/>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Health, Safety &amp; Environmental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56%</a:t>
                      </a:r>
                    </a:p>
                  </a:txBody>
                  <a:tcPr marL="9525" marR="9525" marT="9525" marB="0" anchor="b" horzOverflow="overflow">
                    <a:lnL>
                      <a:noFill/>
                    </a:lnL>
                    <a:lnR>
                      <a:noFill/>
                    </a:lnR>
                    <a:lnT>
                      <a:noFill/>
                    </a:lnT>
                    <a:lnB>
                      <a:noFill/>
                    </a:lnB>
                    <a:lnTlToBr>
                      <a:noFill/>
                    </a:lnTlToBr>
                    <a:lnBlToTr>
                      <a:noFill/>
                    </a:lnBlToTr>
                    <a:solidFill>
                      <a:srgbClr val="CEDD8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Leadership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77%</a:t>
                      </a:r>
                    </a:p>
                  </a:txBody>
                  <a:tcPr marL="9525" marR="9525" marT="9525" marB="0" anchor="b" horzOverflow="overflow">
                    <a:lnL>
                      <a:noFill/>
                    </a:lnL>
                    <a:lnR>
                      <a:noFill/>
                    </a:lnR>
                    <a:lnT>
                      <a:noFill/>
                    </a:lnT>
                    <a:lnB>
                      <a:noFill/>
                    </a:lnB>
                    <a:lnTlToBr>
                      <a:noFill/>
                    </a:lnTlToBr>
                    <a:lnBlToTr>
                      <a:noFill/>
                    </a:lnBlToTr>
                    <a:solidFill>
                      <a:srgbClr val="7EC67D"/>
                    </a:solidFill>
                  </a:tcPr>
                </a:tc>
                <a:extLst>
                  <a:ext uri="{0D108BD9-81ED-4DB2-BD59-A6C34878D82A}">
                    <a16:rowId xmlns:a16="http://schemas.microsoft.com/office/drawing/2014/main" val="10010"/>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Procurement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57%</a:t>
                      </a:r>
                    </a:p>
                  </a:txBody>
                  <a:tcPr marL="9525" marR="9525" marT="9525" marB="0" anchor="b" horzOverflow="overflow">
                    <a:lnL>
                      <a:noFill/>
                    </a:lnL>
                    <a:lnR>
                      <a:noFill/>
                    </a:lnR>
                    <a:lnT>
                      <a:noFill/>
                    </a:lnT>
                    <a:lnB>
                      <a:noFill/>
                    </a:lnB>
                    <a:lnTlToBr>
                      <a:noFill/>
                    </a:lnTlToBr>
                    <a:lnBlToTr>
                      <a:noFill/>
                    </a:lnBlToTr>
                    <a:solidFill>
                      <a:srgbClr val="CADC8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Teamwork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77%</a:t>
                      </a:r>
                    </a:p>
                  </a:txBody>
                  <a:tcPr marL="9525" marR="9525" marT="9525" marB="0" anchor="b" horzOverflow="overflow">
                    <a:lnL>
                      <a:noFill/>
                    </a:lnL>
                    <a:lnR>
                      <a:noFill/>
                    </a:lnR>
                    <a:lnT>
                      <a:noFill/>
                    </a:lnT>
                    <a:lnB>
                      <a:noFill/>
                    </a:lnB>
                    <a:lnTlToBr>
                      <a:noFill/>
                    </a:lnTlToBr>
                    <a:lnBlToTr>
                      <a:noFill/>
                    </a:lnBlToTr>
                    <a:solidFill>
                      <a:srgbClr val="7EC67D"/>
                    </a:solidFill>
                  </a:tcPr>
                </a:tc>
                <a:extLst>
                  <a:ext uri="{0D108BD9-81ED-4DB2-BD59-A6C34878D82A}">
                    <a16:rowId xmlns:a16="http://schemas.microsoft.com/office/drawing/2014/main" val="10011"/>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Strategy</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58%</a:t>
                      </a:r>
                    </a:p>
                  </a:txBody>
                  <a:tcPr marL="9525" marR="9525" marT="9525" marB="0" anchor="b" horzOverflow="overflow">
                    <a:lnL>
                      <a:noFill/>
                    </a:lnL>
                    <a:lnR>
                      <a:noFill/>
                    </a:lnR>
                    <a:lnT>
                      <a:noFill/>
                    </a:lnT>
                    <a:lnB>
                      <a:noFill/>
                    </a:lnB>
                    <a:lnTlToBr>
                      <a:noFill/>
                    </a:lnTlToBr>
                    <a:lnBlToTr>
                      <a:noFill/>
                    </a:lnBlToTr>
                    <a:solidFill>
                      <a:srgbClr val="C6DB8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Risk &amp; Opportunity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81%</a:t>
                      </a:r>
                    </a:p>
                  </a:txBody>
                  <a:tcPr marL="9525" marR="9525" marT="9525" marB="0" anchor="b" horzOverflow="overflow">
                    <a:lnL>
                      <a:noFill/>
                    </a:lnL>
                    <a:lnR>
                      <a:noFill/>
                    </a:lnR>
                    <a:lnT>
                      <a:noFill/>
                    </a:lnT>
                    <a:lnB>
                      <a:noFill/>
                    </a:lnB>
                    <a:lnTlToBr>
                      <a:noFill/>
                    </a:lnTlToBr>
                    <a:lnBlToTr>
                      <a:noFill/>
                    </a:lnBlToTr>
                    <a:solidFill>
                      <a:srgbClr val="6FC27C"/>
                    </a:solidFill>
                  </a:tcPr>
                </a:tc>
                <a:extLst>
                  <a:ext uri="{0D108BD9-81ED-4DB2-BD59-A6C34878D82A}">
                    <a16:rowId xmlns:a16="http://schemas.microsoft.com/office/drawing/2014/main" val="10012"/>
                  </a:ext>
                </a:extLst>
              </a:tr>
              <a:tr h="331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Calibri" pitchFamily="34" charset="0"/>
                        </a:rPr>
                        <a:t>Stakeholder Management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Calibri" pitchFamily="34" charset="0"/>
                        </a:rPr>
                        <a:t>60%</a:t>
                      </a:r>
                    </a:p>
                  </a:txBody>
                  <a:tcPr marL="9525" marR="9525" marT="9525" marB="0" anchor="b" horzOverflow="overflow">
                    <a:lnL>
                      <a:noFill/>
                    </a:lnL>
                    <a:lnR>
                      <a:noFill/>
                    </a:lnR>
                    <a:lnT>
                      <a:noFill/>
                    </a:lnT>
                    <a:lnB>
                      <a:noFill/>
                    </a:lnB>
                    <a:lnTlToBr>
                      <a:noFill/>
                    </a:lnTlToBr>
                    <a:lnBlToTr>
                      <a:noFill/>
                    </a:lnBlToTr>
                    <a:solidFill>
                      <a:srgbClr val="BFD98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Calibri" pitchFamily="34" charset="0"/>
                        </a:rPr>
                        <a:t>Communication </a:t>
                      </a: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Calibri" pitchFamily="34" charset="0"/>
                        </a:rPr>
                        <a:t>84%</a:t>
                      </a:r>
                    </a:p>
                  </a:txBody>
                  <a:tcPr marL="9525" marR="9525" marT="9525" marB="0" anchor="b" horzOverflow="overflow">
                    <a:lnL>
                      <a:noFill/>
                    </a:lnL>
                    <a:lnR>
                      <a:noFill/>
                    </a:lnR>
                    <a:lnT>
                      <a:noFill/>
                    </a:lnT>
                    <a:lnB>
                      <a:noFill/>
                    </a:lnB>
                    <a:lnTlToBr>
                      <a:noFill/>
                    </a:lnTlToBr>
                    <a:lnBlToTr>
                      <a:noFill/>
                    </a:lnBlToTr>
                    <a:solidFill>
                      <a:srgbClr val="63BE7B"/>
                    </a:solidFill>
                  </a:tcPr>
                </a:tc>
                <a:extLst>
                  <a:ext uri="{0D108BD9-81ED-4DB2-BD59-A6C34878D82A}">
                    <a16:rowId xmlns:a16="http://schemas.microsoft.com/office/drawing/2014/main" val="10013"/>
                  </a:ext>
                </a:extLst>
              </a:tr>
            </a:tbl>
          </a:graphicData>
        </a:graphic>
      </p:graphicFrame>
      <p:sp>
        <p:nvSpPr>
          <p:cNvPr id="53309" name="TextBox 7">
            <a:extLst>
              <a:ext uri="{FF2B5EF4-FFF2-40B4-BE49-F238E27FC236}">
                <a16:creationId xmlns:a16="http://schemas.microsoft.com/office/drawing/2014/main" id="{9A0D5B4B-C5A0-49A5-BDEF-D2168027A6CA}"/>
              </a:ext>
            </a:extLst>
          </p:cNvPr>
          <p:cNvSpPr txBox="1">
            <a:spLocks noChangeArrowheads="1"/>
          </p:cNvSpPr>
          <p:nvPr/>
        </p:nvSpPr>
        <p:spPr bwMode="auto">
          <a:xfrm>
            <a:off x="5029200" y="457201"/>
            <a:ext cx="4495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a:t>Relevance to Project Success</a:t>
            </a:r>
          </a:p>
        </p:txBody>
      </p:sp>
      <p:sp>
        <p:nvSpPr>
          <p:cNvPr id="53310" name="TextBox 8">
            <a:extLst>
              <a:ext uri="{FF2B5EF4-FFF2-40B4-BE49-F238E27FC236}">
                <a16:creationId xmlns:a16="http://schemas.microsoft.com/office/drawing/2014/main" id="{A0E77001-EADC-4347-8783-24C735E3F456}"/>
              </a:ext>
            </a:extLst>
          </p:cNvPr>
          <p:cNvSpPr txBox="1">
            <a:spLocks noChangeArrowheads="1"/>
          </p:cNvSpPr>
          <p:nvPr/>
        </p:nvSpPr>
        <p:spPr bwMode="auto">
          <a:xfrm>
            <a:off x="4343400" y="6596064"/>
            <a:ext cx="51054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100"/>
              <a:t>Peter Morris, 2005 Global Congress Proceedings. Edinburgh, Scotland</a:t>
            </a:r>
          </a:p>
        </p:txBody>
      </p:sp>
      <p:sp>
        <p:nvSpPr>
          <p:cNvPr id="2" name="Date Placeholder 1">
            <a:extLst>
              <a:ext uri="{FF2B5EF4-FFF2-40B4-BE49-F238E27FC236}">
                <a16:creationId xmlns:a16="http://schemas.microsoft.com/office/drawing/2014/main" id="{DBF6A827-6E0B-414F-AA74-3AAD06D5C74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5A43474B-A60F-446D-9B93-3036A63CCD83}"/>
              </a:ext>
            </a:extLst>
          </p:cNvPr>
          <p:cNvSpPr>
            <a:spLocks noGrp="1"/>
          </p:cNvSpPr>
          <p:nvPr>
            <p:ph type="sldNum" sz="quarter" idx="12"/>
          </p:nvPr>
        </p:nvSpPr>
        <p:spPr/>
        <p:txBody>
          <a:bodyPr/>
          <a:lstStyle/>
          <a:p>
            <a:fld id="{71B7BAC7-FE87-40F6-AA24-4F4685D1B022}" type="slidenum">
              <a:rPr lang="en-US" smtClean="0"/>
              <a:t>32</a:t>
            </a:fld>
            <a:endParaRPr lang="en-US"/>
          </a:p>
        </p:txBody>
      </p:sp>
    </p:spTree>
    <p:extLst>
      <p:ext uri="{BB962C8B-B14F-4D97-AF65-F5344CB8AC3E}">
        <p14:creationId xmlns:p14="http://schemas.microsoft.com/office/powerpoint/2010/main" val="13971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B7AE8664-B542-4C32-B11E-D74F89F7D9B0}"/>
              </a:ext>
            </a:extLst>
          </p:cNvPr>
          <p:cNvSpPr>
            <a:spLocks noChangeArrowheads="1"/>
          </p:cNvSpPr>
          <p:nvPr/>
        </p:nvSpPr>
        <p:spPr bwMode="auto">
          <a:xfrm>
            <a:off x="3048000" y="457200"/>
            <a:ext cx="838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3200"/>
              <a:t>The Flywheel and the Doom Loop</a:t>
            </a:r>
          </a:p>
        </p:txBody>
      </p:sp>
      <p:sp>
        <p:nvSpPr>
          <p:cNvPr id="54275" name="AutoShape 3">
            <a:extLst>
              <a:ext uri="{FF2B5EF4-FFF2-40B4-BE49-F238E27FC236}">
                <a16:creationId xmlns:a16="http://schemas.microsoft.com/office/drawing/2014/main" id="{791718A6-15F3-4D1C-9360-163AFF416D97}"/>
              </a:ext>
            </a:extLst>
          </p:cNvPr>
          <p:cNvSpPr>
            <a:spLocks noChangeAspect="1" noChangeArrowheads="1"/>
          </p:cNvSpPr>
          <p:nvPr/>
        </p:nvSpPr>
        <p:spPr bwMode="auto">
          <a:xfrm rot="18828384">
            <a:off x="2116932" y="2675732"/>
            <a:ext cx="1252538"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76" name="AutoShape 4">
            <a:extLst>
              <a:ext uri="{FF2B5EF4-FFF2-40B4-BE49-F238E27FC236}">
                <a16:creationId xmlns:a16="http://schemas.microsoft.com/office/drawing/2014/main" id="{517255C2-7C74-483F-9451-0CDD3AD8CF72}"/>
              </a:ext>
            </a:extLst>
          </p:cNvPr>
          <p:cNvSpPr>
            <a:spLocks noChangeAspect="1" noChangeArrowheads="1"/>
          </p:cNvSpPr>
          <p:nvPr/>
        </p:nvSpPr>
        <p:spPr bwMode="auto">
          <a:xfrm rot="2628384">
            <a:off x="4113214" y="2652714"/>
            <a:ext cx="1252537"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77" name="AutoShape 5">
            <a:extLst>
              <a:ext uri="{FF2B5EF4-FFF2-40B4-BE49-F238E27FC236}">
                <a16:creationId xmlns:a16="http://schemas.microsoft.com/office/drawing/2014/main" id="{2994011D-1CC4-49F3-852B-863675C3080D}"/>
              </a:ext>
            </a:extLst>
          </p:cNvPr>
          <p:cNvSpPr>
            <a:spLocks noChangeAspect="1" noChangeArrowheads="1"/>
          </p:cNvSpPr>
          <p:nvPr/>
        </p:nvSpPr>
        <p:spPr bwMode="auto">
          <a:xfrm rot="8028384">
            <a:off x="4129882" y="3669507"/>
            <a:ext cx="1252538"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78" name="AutoShape 6">
            <a:extLst>
              <a:ext uri="{FF2B5EF4-FFF2-40B4-BE49-F238E27FC236}">
                <a16:creationId xmlns:a16="http://schemas.microsoft.com/office/drawing/2014/main" id="{7E3A8838-B504-4730-B54C-41E4223A0A4C}"/>
              </a:ext>
            </a:extLst>
          </p:cNvPr>
          <p:cNvSpPr>
            <a:spLocks noChangeAspect="1" noChangeArrowheads="1"/>
          </p:cNvSpPr>
          <p:nvPr/>
        </p:nvSpPr>
        <p:spPr bwMode="auto">
          <a:xfrm rot="13428384">
            <a:off x="2146300" y="3768726"/>
            <a:ext cx="1252538"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79" name="Text Box 7">
            <a:extLst>
              <a:ext uri="{FF2B5EF4-FFF2-40B4-BE49-F238E27FC236}">
                <a16:creationId xmlns:a16="http://schemas.microsoft.com/office/drawing/2014/main" id="{F4DE0852-3CA5-445E-A4E9-78925914CF1D}"/>
              </a:ext>
            </a:extLst>
          </p:cNvPr>
          <p:cNvSpPr txBox="1">
            <a:spLocks noChangeArrowheads="1"/>
          </p:cNvSpPr>
          <p:nvPr/>
        </p:nvSpPr>
        <p:spPr bwMode="auto">
          <a:xfrm>
            <a:off x="2917825" y="2209800"/>
            <a:ext cx="16843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Steps Forward, Consistent with Vision/Direction</a:t>
            </a:r>
          </a:p>
        </p:txBody>
      </p:sp>
      <p:sp>
        <p:nvSpPr>
          <p:cNvPr id="54280" name="Text Box 8">
            <a:extLst>
              <a:ext uri="{FF2B5EF4-FFF2-40B4-BE49-F238E27FC236}">
                <a16:creationId xmlns:a16="http://schemas.microsoft.com/office/drawing/2014/main" id="{589D6A61-7698-4DAA-801C-CD859C2121E4}"/>
              </a:ext>
            </a:extLst>
          </p:cNvPr>
          <p:cNvSpPr txBox="1">
            <a:spLocks noChangeArrowheads="1"/>
          </p:cNvSpPr>
          <p:nvPr/>
        </p:nvSpPr>
        <p:spPr bwMode="auto">
          <a:xfrm>
            <a:off x="4391025" y="3513138"/>
            <a:ext cx="1684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Accumulation of Visible Results</a:t>
            </a:r>
          </a:p>
        </p:txBody>
      </p:sp>
      <p:sp>
        <p:nvSpPr>
          <p:cNvPr id="54281" name="Text Box 9">
            <a:extLst>
              <a:ext uri="{FF2B5EF4-FFF2-40B4-BE49-F238E27FC236}">
                <a16:creationId xmlns:a16="http://schemas.microsoft.com/office/drawing/2014/main" id="{63C05B49-0C9E-46E9-B8ED-66B861892DA5}"/>
              </a:ext>
            </a:extLst>
          </p:cNvPr>
          <p:cNvSpPr txBox="1">
            <a:spLocks noChangeArrowheads="1"/>
          </p:cNvSpPr>
          <p:nvPr/>
        </p:nvSpPr>
        <p:spPr bwMode="auto">
          <a:xfrm>
            <a:off x="2887664" y="4438650"/>
            <a:ext cx="16843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People Line Up, Energized By Results</a:t>
            </a:r>
          </a:p>
        </p:txBody>
      </p:sp>
      <p:sp>
        <p:nvSpPr>
          <p:cNvPr id="54282" name="Text Box 10">
            <a:extLst>
              <a:ext uri="{FF2B5EF4-FFF2-40B4-BE49-F238E27FC236}">
                <a16:creationId xmlns:a16="http://schemas.microsoft.com/office/drawing/2014/main" id="{C949F956-AA33-4BAD-89C3-D68466FE4968}"/>
              </a:ext>
            </a:extLst>
          </p:cNvPr>
          <p:cNvSpPr txBox="1">
            <a:spLocks noChangeArrowheads="1"/>
          </p:cNvSpPr>
          <p:nvPr/>
        </p:nvSpPr>
        <p:spPr bwMode="auto">
          <a:xfrm>
            <a:off x="1460500" y="3522663"/>
            <a:ext cx="1684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Flywheel Builds Momentum</a:t>
            </a:r>
          </a:p>
        </p:txBody>
      </p:sp>
      <p:sp>
        <p:nvSpPr>
          <p:cNvPr id="54283" name="Text Box 11">
            <a:extLst>
              <a:ext uri="{FF2B5EF4-FFF2-40B4-BE49-F238E27FC236}">
                <a16:creationId xmlns:a16="http://schemas.microsoft.com/office/drawing/2014/main" id="{6BF9145B-EACE-47EE-9E76-61C4C713FD2A}"/>
              </a:ext>
            </a:extLst>
          </p:cNvPr>
          <p:cNvSpPr txBox="1">
            <a:spLocks noChangeArrowheads="1"/>
          </p:cNvSpPr>
          <p:nvPr/>
        </p:nvSpPr>
        <p:spPr bwMode="auto">
          <a:xfrm>
            <a:off x="2414589" y="1233489"/>
            <a:ext cx="2657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2000" u="sng"/>
              <a:t>The Flywheel Effect </a:t>
            </a:r>
          </a:p>
        </p:txBody>
      </p:sp>
      <p:sp>
        <p:nvSpPr>
          <p:cNvPr id="54284" name="AutoShape 12">
            <a:extLst>
              <a:ext uri="{FF2B5EF4-FFF2-40B4-BE49-F238E27FC236}">
                <a16:creationId xmlns:a16="http://schemas.microsoft.com/office/drawing/2014/main" id="{BC00CB51-E6B2-48EF-BD98-E3D45245D4E7}"/>
              </a:ext>
            </a:extLst>
          </p:cNvPr>
          <p:cNvSpPr>
            <a:spLocks noChangeAspect="1" noChangeArrowheads="1"/>
          </p:cNvSpPr>
          <p:nvPr/>
        </p:nvSpPr>
        <p:spPr bwMode="auto">
          <a:xfrm rot="19165994" flipV="1">
            <a:off x="8809039" y="3713164"/>
            <a:ext cx="1252537"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85" name="Text Box 13">
            <a:extLst>
              <a:ext uri="{FF2B5EF4-FFF2-40B4-BE49-F238E27FC236}">
                <a16:creationId xmlns:a16="http://schemas.microsoft.com/office/drawing/2014/main" id="{AC7DAEA2-6A32-4768-9D66-382FC009E786}"/>
              </a:ext>
            </a:extLst>
          </p:cNvPr>
          <p:cNvSpPr txBox="1">
            <a:spLocks noChangeArrowheads="1"/>
          </p:cNvSpPr>
          <p:nvPr/>
        </p:nvSpPr>
        <p:spPr bwMode="auto">
          <a:xfrm>
            <a:off x="7569200" y="2362200"/>
            <a:ext cx="1684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Disappointing Results</a:t>
            </a:r>
          </a:p>
        </p:txBody>
      </p:sp>
      <p:sp>
        <p:nvSpPr>
          <p:cNvPr id="54286" name="Text Box 14">
            <a:extLst>
              <a:ext uri="{FF2B5EF4-FFF2-40B4-BE49-F238E27FC236}">
                <a16:creationId xmlns:a16="http://schemas.microsoft.com/office/drawing/2014/main" id="{2ABD4FD4-5393-4C23-AE58-470AEC24A4F9}"/>
              </a:ext>
            </a:extLst>
          </p:cNvPr>
          <p:cNvSpPr txBox="1">
            <a:spLocks noChangeArrowheads="1"/>
          </p:cNvSpPr>
          <p:nvPr/>
        </p:nvSpPr>
        <p:spPr bwMode="auto">
          <a:xfrm>
            <a:off x="9067800" y="3276600"/>
            <a:ext cx="16843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No Buildup; No Accumulated Momentum</a:t>
            </a:r>
          </a:p>
        </p:txBody>
      </p:sp>
      <p:sp>
        <p:nvSpPr>
          <p:cNvPr id="54287" name="Text Box 15">
            <a:extLst>
              <a:ext uri="{FF2B5EF4-FFF2-40B4-BE49-F238E27FC236}">
                <a16:creationId xmlns:a16="http://schemas.microsoft.com/office/drawing/2014/main" id="{413180FB-3BCD-4DEB-A17D-7663CCFA3DBA}"/>
              </a:ext>
            </a:extLst>
          </p:cNvPr>
          <p:cNvSpPr txBox="1">
            <a:spLocks noChangeArrowheads="1"/>
          </p:cNvSpPr>
          <p:nvPr/>
        </p:nvSpPr>
        <p:spPr bwMode="auto">
          <a:xfrm>
            <a:off x="7612064" y="4346576"/>
            <a:ext cx="16843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New Direction, Program Leader, Event, Fad, or Acquisition</a:t>
            </a:r>
          </a:p>
        </p:txBody>
      </p:sp>
      <p:sp>
        <p:nvSpPr>
          <p:cNvPr id="54288" name="Text Box 16">
            <a:extLst>
              <a:ext uri="{FF2B5EF4-FFF2-40B4-BE49-F238E27FC236}">
                <a16:creationId xmlns:a16="http://schemas.microsoft.com/office/drawing/2014/main" id="{2740B2EF-E21D-4EEC-8D67-88FFA7FE5CF7}"/>
              </a:ext>
            </a:extLst>
          </p:cNvPr>
          <p:cNvSpPr txBox="1">
            <a:spLocks noChangeArrowheads="1"/>
          </p:cNvSpPr>
          <p:nvPr/>
        </p:nvSpPr>
        <p:spPr bwMode="auto">
          <a:xfrm>
            <a:off x="6111875" y="3276600"/>
            <a:ext cx="1684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1400" i="1">
                <a:solidFill>
                  <a:srgbClr val="990000"/>
                </a:solidFill>
              </a:rPr>
              <a:t>Reaction, Without Understanding</a:t>
            </a:r>
          </a:p>
        </p:txBody>
      </p:sp>
      <p:sp>
        <p:nvSpPr>
          <p:cNvPr id="54289" name="Text Box 17">
            <a:extLst>
              <a:ext uri="{FF2B5EF4-FFF2-40B4-BE49-F238E27FC236}">
                <a16:creationId xmlns:a16="http://schemas.microsoft.com/office/drawing/2014/main" id="{7DC7DDD2-B5F7-4651-8F47-6A0843B95910}"/>
              </a:ext>
            </a:extLst>
          </p:cNvPr>
          <p:cNvSpPr txBox="1">
            <a:spLocks noChangeArrowheads="1"/>
          </p:cNvSpPr>
          <p:nvPr/>
        </p:nvSpPr>
        <p:spPr bwMode="auto">
          <a:xfrm>
            <a:off x="7065964" y="1235076"/>
            <a:ext cx="2657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spcBef>
                <a:spcPct val="50000"/>
              </a:spcBef>
            </a:pPr>
            <a:r>
              <a:rPr lang="en-US" altLang="en-US" sz="2000" u="sng"/>
              <a:t>The Doom Loop </a:t>
            </a:r>
          </a:p>
        </p:txBody>
      </p:sp>
      <p:sp>
        <p:nvSpPr>
          <p:cNvPr id="54290" name="Freeform 18">
            <a:extLst>
              <a:ext uri="{FF2B5EF4-FFF2-40B4-BE49-F238E27FC236}">
                <a16:creationId xmlns:a16="http://schemas.microsoft.com/office/drawing/2014/main" id="{17CC8B8C-F457-4FCF-8967-09240FB77B33}"/>
              </a:ext>
            </a:extLst>
          </p:cNvPr>
          <p:cNvSpPr>
            <a:spLocks/>
          </p:cNvSpPr>
          <p:nvPr/>
        </p:nvSpPr>
        <p:spPr bwMode="auto">
          <a:xfrm>
            <a:off x="6677025" y="2903538"/>
            <a:ext cx="3589338" cy="1865312"/>
          </a:xfrm>
          <a:custGeom>
            <a:avLst/>
            <a:gdLst>
              <a:gd name="T0" fmla="*/ 0 w 2103"/>
              <a:gd name="T1" fmla="*/ 0 h 1133"/>
              <a:gd name="T2" fmla="*/ 2147483646 w 2103"/>
              <a:gd name="T3" fmla="*/ 0 h 1133"/>
              <a:gd name="T4" fmla="*/ 2147483646 w 2103"/>
              <a:gd name="T5" fmla="*/ 2147483646 h 1133"/>
              <a:gd name="T6" fmla="*/ 2147483646 w 2103"/>
              <a:gd name="T7" fmla="*/ 2147483646 h 1133"/>
              <a:gd name="T8" fmla="*/ 2147483646 w 2103"/>
              <a:gd name="T9" fmla="*/ 2147483646 h 1133"/>
              <a:gd name="T10" fmla="*/ 2147483646 w 2103"/>
              <a:gd name="T11" fmla="*/ 2147483646 h 1133"/>
              <a:gd name="T12" fmla="*/ 2147483646 w 2103"/>
              <a:gd name="T13" fmla="*/ 2147483646 h 1133"/>
              <a:gd name="T14" fmla="*/ 2147483646 w 2103"/>
              <a:gd name="T15" fmla="*/ 2147483646 h 1133"/>
              <a:gd name="T16" fmla="*/ 2147483646 w 2103"/>
              <a:gd name="T17" fmla="*/ 2147483646 h 1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03"/>
              <a:gd name="T28" fmla="*/ 0 h 1133"/>
              <a:gd name="T29" fmla="*/ 2103 w 2103"/>
              <a:gd name="T30" fmla="*/ 1133 h 11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03" h="1133">
                <a:moveTo>
                  <a:pt x="0" y="0"/>
                </a:moveTo>
                <a:lnTo>
                  <a:pt x="420" y="0"/>
                </a:lnTo>
                <a:lnTo>
                  <a:pt x="640" y="466"/>
                </a:lnTo>
                <a:lnTo>
                  <a:pt x="832" y="246"/>
                </a:lnTo>
                <a:lnTo>
                  <a:pt x="1097" y="585"/>
                </a:lnTo>
                <a:lnTo>
                  <a:pt x="1261" y="374"/>
                </a:lnTo>
                <a:lnTo>
                  <a:pt x="1600" y="868"/>
                </a:lnTo>
                <a:lnTo>
                  <a:pt x="1719" y="749"/>
                </a:lnTo>
                <a:lnTo>
                  <a:pt x="2103" y="1133"/>
                </a:lnTo>
              </a:path>
            </a:pathLst>
          </a:custGeom>
          <a:noFill/>
          <a:ln w="76200">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91" name="Freeform 19">
            <a:extLst>
              <a:ext uri="{FF2B5EF4-FFF2-40B4-BE49-F238E27FC236}">
                <a16:creationId xmlns:a16="http://schemas.microsoft.com/office/drawing/2014/main" id="{BDFD50B5-7645-4E3E-8BF8-B64315CE3677}"/>
              </a:ext>
            </a:extLst>
          </p:cNvPr>
          <p:cNvSpPr>
            <a:spLocks/>
          </p:cNvSpPr>
          <p:nvPr/>
        </p:nvSpPr>
        <p:spPr bwMode="auto">
          <a:xfrm>
            <a:off x="1887539" y="2497138"/>
            <a:ext cx="3743325" cy="957262"/>
          </a:xfrm>
          <a:custGeom>
            <a:avLst/>
            <a:gdLst>
              <a:gd name="T0" fmla="*/ 0 w 2203"/>
              <a:gd name="T1" fmla="*/ 2147483646 h 603"/>
              <a:gd name="T2" fmla="*/ 2147483646 w 2203"/>
              <a:gd name="T3" fmla="*/ 2147483646 h 603"/>
              <a:gd name="T4" fmla="*/ 2147483646 w 2203"/>
              <a:gd name="T5" fmla="*/ 0 h 603"/>
              <a:gd name="T6" fmla="*/ 0 60000 65536"/>
              <a:gd name="T7" fmla="*/ 0 60000 65536"/>
              <a:gd name="T8" fmla="*/ 0 60000 65536"/>
              <a:gd name="T9" fmla="*/ 0 w 2203"/>
              <a:gd name="T10" fmla="*/ 0 h 603"/>
              <a:gd name="T11" fmla="*/ 2203 w 2203"/>
              <a:gd name="T12" fmla="*/ 603 h 603"/>
            </a:gdLst>
            <a:ahLst/>
            <a:cxnLst>
              <a:cxn ang="T6">
                <a:pos x="T0" y="T1"/>
              </a:cxn>
              <a:cxn ang="T7">
                <a:pos x="T2" y="T3"/>
              </a:cxn>
              <a:cxn ang="T8">
                <a:pos x="T4" y="T5"/>
              </a:cxn>
            </a:cxnLst>
            <a:rect l="T9" t="T10" r="T11" b="T12"/>
            <a:pathLst>
              <a:path w="2203" h="603">
                <a:moveTo>
                  <a:pt x="0" y="603"/>
                </a:moveTo>
                <a:lnTo>
                  <a:pt x="1133" y="603"/>
                </a:lnTo>
                <a:lnTo>
                  <a:pt x="2203" y="0"/>
                </a:lnTo>
              </a:path>
            </a:pathLst>
          </a:custGeom>
          <a:noFill/>
          <a:ln w="76200">
            <a:solidFill>
              <a:schemeClr val="tx1"/>
            </a:solidFill>
            <a:round/>
            <a:headEnd/>
            <a:tailEnd type="stealth" w="lg"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92" name="AutoShape 20">
            <a:extLst>
              <a:ext uri="{FF2B5EF4-FFF2-40B4-BE49-F238E27FC236}">
                <a16:creationId xmlns:a16="http://schemas.microsoft.com/office/drawing/2014/main" id="{5AEC37B8-E1F3-4FA7-BFD7-5591D0F32FD5}"/>
              </a:ext>
            </a:extLst>
          </p:cNvPr>
          <p:cNvSpPr>
            <a:spLocks noChangeAspect="1" noChangeArrowheads="1"/>
          </p:cNvSpPr>
          <p:nvPr/>
        </p:nvSpPr>
        <p:spPr bwMode="auto">
          <a:xfrm rot="13765994" flipV="1">
            <a:off x="8854283" y="2645570"/>
            <a:ext cx="1252537"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93" name="AutoShape 21">
            <a:extLst>
              <a:ext uri="{FF2B5EF4-FFF2-40B4-BE49-F238E27FC236}">
                <a16:creationId xmlns:a16="http://schemas.microsoft.com/office/drawing/2014/main" id="{98F9FB43-9F21-424F-993B-7594403E02B0}"/>
              </a:ext>
            </a:extLst>
          </p:cNvPr>
          <p:cNvSpPr>
            <a:spLocks noChangeAspect="1" noChangeArrowheads="1"/>
          </p:cNvSpPr>
          <p:nvPr/>
        </p:nvSpPr>
        <p:spPr bwMode="auto">
          <a:xfrm rot="8365994" flipV="1">
            <a:off x="6862764" y="2587626"/>
            <a:ext cx="1252537"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94" name="AutoShape 22">
            <a:extLst>
              <a:ext uri="{FF2B5EF4-FFF2-40B4-BE49-F238E27FC236}">
                <a16:creationId xmlns:a16="http://schemas.microsoft.com/office/drawing/2014/main" id="{DFEB01FF-3B8A-45F4-8DF4-B705BBBC4163}"/>
              </a:ext>
            </a:extLst>
          </p:cNvPr>
          <p:cNvSpPr>
            <a:spLocks noChangeAspect="1" noChangeArrowheads="1"/>
          </p:cNvSpPr>
          <p:nvPr/>
        </p:nvSpPr>
        <p:spPr bwMode="auto">
          <a:xfrm rot="2965994" flipV="1">
            <a:off x="6834983" y="3667920"/>
            <a:ext cx="1252537" cy="10128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663" y="5209"/>
                </a:moveTo>
                <a:cubicBezTo>
                  <a:pt x="15134" y="3605"/>
                  <a:pt x="13015" y="2698"/>
                  <a:pt x="10800" y="2698"/>
                </a:cubicBezTo>
                <a:cubicBezTo>
                  <a:pt x="8110" y="2697"/>
                  <a:pt x="5595" y="4032"/>
                  <a:pt x="4088" y="6260"/>
                </a:cubicBezTo>
                <a:lnTo>
                  <a:pt x="1854" y="4749"/>
                </a:lnTo>
                <a:cubicBezTo>
                  <a:pt x="3862" y="1779"/>
                  <a:pt x="7214" y="-1"/>
                  <a:pt x="10800" y="0"/>
                </a:cubicBezTo>
                <a:cubicBezTo>
                  <a:pt x="13753" y="0"/>
                  <a:pt x="16578" y="1209"/>
                  <a:pt x="18616" y="3347"/>
                </a:cubicBezTo>
                <a:lnTo>
                  <a:pt x="20570" y="1484"/>
                </a:lnTo>
                <a:lnTo>
                  <a:pt x="20434" y="7209"/>
                </a:lnTo>
                <a:lnTo>
                  <a:pt x="14709" y="7072"/>
                </a:lnTo>
                <a:lnTo>
                  <a:pt x="16663" y="5209"/>
                </a:lnTo>
                <a:close/>
              </a:path>
            </a:pathLst>
          </a:custGeom>
          <a:solidFill>
            <a:srgbClr val="808080"/>
          </a:solidFill>
          <a:ln w="12700">
            <a:solidFill>
              <a:schemeClr val="tx1"/>
            </a:solidFill>
            <a:miter lim="800000"/>
            <a:headEnd/>
            <a:tailEnd/>
          </a:ln>
        </p:spPr>
        <p:txBody>
          <a:bodyPr wrap="none" anchor="ctr"/>
          <a:lstStyle/>
          <a:p>
            <a:endParaRPr lang="en-US"/>
          </a:p>
        </p:txBody>
      </p:sp>
      <p:sp>
        <p:nvSpPr>
          <p:cNvPr id="54295" name="Line 23">
            <a:extLst>
              <a:ext uri="{FF2B5EF4-FFF2-40B4-BE49-F238E27FC236}">
                <a16:creationId xmlns:a16="http://schemas.microsoft.com/office/drawing/2014/main" id="{1D512F8A-4048-4C7A-AFC5-F0D847B4B3B9}"/>
              </a:ext>
            </a:extLst>
          </p:cNvPr>
          <p:cNvSpPr>
            <a:spLocks noChangeShapeType="1"/>
          </p:cNvSpPr>
          <p:nvPr/>
        </p:nvSpPr>
        <p:spPr bwMode="auto">
          <a:xfrm>
            <a:off x="6089650" y="914400"/>
            <a:ext cx="0" cy="594360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96" name="Text Box 24">
            <a:extLst>
              <a:ext uri="{FF2B5EF4-FFF2-40B4-BE49-F238E27FC236}">
                <a16:creationId xmlns:a16="http://schemas.microsoft.com/office/drawing/2014/main" id="{A810F1DE-215D-4CA7-AB93-752AA14642EE}"/>
              </a:ext>
            </a:extLst>
          </p:cNvPr>
          <p:cNvSpPr txBox="1">
            <a:spLocks noChangeArrowheads="1"/>
          </p:cNvSpPr>
          <p:nvPr/>
        </p:nvSpPr>
        <p:spPr bwMode="auto">
          <a:xfrm>
            <a:off x="6934201" y="6457950"/>
            <a:ext cx="35861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r">
              <a:spcBef>
                <a:spcPct val="50000"/>
              </a:spcBef>
            </a:pPr>
            <a:r>
              <a:rPr lang="en-US" altLang="en-US" sz="1600"/>
              <a:t>Source: “Good to Great” by Jim Collins</a:t>
            </a:r>
          </a:p>
        </p:txBody>
      </p:sp>
      <p:sp>
        <p:nvSpPr>
          <p:cNvPr id="2" name="Date Placeholder 1">
            <a:extLst>
              <a:ext uri="{FF2B5EF4-FFF2-40B4-BE49-F238E27FC236}">
                <a16:creationId xmlns:a16="http://schemas.microsoft.com/office/drawing/2014/main" id="{49189889-1914-46E1-AEE9-D2AC219F114F}"/>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7726882-AEA5-4816-8469-D5582F31F0C9}"/>
              </a:ext>
            </a:extLst>
          </p:cNvPr>
          <p:cNvSpPr>
            <a:spLocks noGrp="1"/>
          </p:cNvSpPr>
          <p:nvPr>
            <p:ph type="sldNum" sz="quarter" idx="12"/>
          </p:nvPr>
        </p:nvSpPr>
        <p:spPr/>
        <p:txBody>
          <a:bodyPr/>
          <a:lstStyle/>
          <a:p>
            <a:fld id="{71B7BAC7-FE87-40F6-AA24-4F4685D1B022}" type="slidenum">
              <a:rPr lang="en-US" smtClean="0"/>
              <a:t>33</a:t>
            </a:fld>
            <a:endParaRPr lang="en-US"/>
          </a:p>
        </p:txBody>
      </p:sp>
    </p:spTree>
    <p:extLst>
      <p:ext uri="{BB962C8B-B14F-4D97-AF65-F5344CB8AC3E}">
        <p14:creationId xmlns:p14="http://schemas.microsoft.com/office/powerpoint/2010/main" val="213167747"/>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a:extLst>
              <a:ext uri="{FF2B5EF4-FFF2-40B4-BE49-F238E27FC236}">
                <a16:creationId xmlns:a16="http://schemas.microsoft.com/office/drawing/2014/main" id="{1B39C3CB-7885-44DC-93C8-82262C5BE330}"/>
              </a:ext>
            </a:extLst>
          </p:cNvPr>
          <p:cNvSpPr>
            <a:spLocks noGrp="1" noChangeArrowheads="1"/>
          </p:cNvSpPr>
          <p:nvPr>
            <p:ph type="title" idx="4294967295"/>
          </p:nvPr>
        </p:nvSpPr>
        <p:spPr/>
        <p:txBody>
          <a:bodyPr wrap="square" anchor="ctr" lIns="36576" rIns="36576" tIns="18288" bIns="18288">
            <a:normAutofit/>
          </a:bodyPr>
          <a:lstStyle/>
          <a:p>
            <a:r>
              <a:rPr lang="en-US" altLang="en-US" sz="4000"/>
              <a:t>The Case for Using a Maturity Model</a:t>
            </a:r>
          </a:p>
        </p:txBody>
      </p:sp>
      <p:sp>
        <p:nvSpPr>
          <p:cNvPr id="87044" name="Rectangle 3">
            <a:extLst>
              <a:ext uri="{FF2B5EF4-FFF2-40B4-BE49-F238E27FC236}">
                <a16:creationId xmlns:a16="http://schemas.microsoft.com/office/drawing/2014/main" id="{CAA9A693-3AD9-4DB8-972A-34D12FFDBC47}"/>
              </a:ext>
            </a:extLst>
          </p:cNvPr>
          <p:cNvSpPr>
            <a:spLocks noGrp="1" noChangeArrowheads="1"/>
          </p:cNvSpPr>
          <p:nvPr>
            <p:ph type="body" idx="4294967295"/>
          </p:nvPr>
        </p:nvSpPr>
        <p:spPr>
          <a:xfrm>
            <a:off x="2133600" y="1752600"/>
            <a:ext cx="7772400" cy="4114800"/>
          </a:xfrm>
        </p:spPr>
        <p:txBody>
          <a:bodyPr/>
          <a:lstStyle/>
          <a:p>
            <a:r>
              <a:rPr lang="en-US" altLang="en-US"/>
              <a:t>Whether recognized or not, most organizations go through a Project Management (PM) maturity process.</a:t>
            </a:r>
          </a:p>
          <a:p>
            <a:r>
              <a:rPr lang="en-US" altLang="en-US"/>
              <a:t>Recognizing where you are in your project maturity can help you organize to achieve higher levels of excellence.</a:t>
            </a:r>
          </a:p>
          <a:p>
            <a:r>
              <a:rPr lang="en-US" altLang="en-US"/>
              <a:t>Project maturity takes time; recognizing where you are and how long it takes to move forward can help smooth the process.</a:t>
            </a:r>
          </a:p>
        </p:txBody>
      </p:sp>
      <p:sp>
        <p:nvSpPr>
          <p:cNvPr id="2" name="Date Placeholder 1">
            <a:extLst>
              <a:ext uri="{FF2B5EF4-FFF2-40B4-BE49-F238E27FC236}">
                <a16:creationId xmlns:a16="http://schemas.microsoft.com/office/drawing/2014/main" id="{1AE0AF68-97E7-4D16-AC36-56D0CDED1224}"/>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1639803-5929-4C58-A65E-794AEE5A6E30}"/>
              </a:ext>
            </a:extLst>
          </p:cNvPr>
          <p:cNvSpPr>
            <a:spLocks noGrp="1"/>
          </p:cNvSpPr>
          <p:nvPr>
            <p:ph type="sldNum" sz="quarter" idx="12"/>
          </p:nvPr>
        </p:nvSpPr>
        <p:spPr/>
        <p:txBody>
          <a:bodyPr/>
          <a:lstStyle/>
          <a:p>
            <a:fld id="{71B7BAC7-FE87-40F6-AA24-4F4685D1B022}" type="slidenum">
              <a:rPr lang="en-US" smtClean="0"/>
              <a:t>34</a:t>
            </a:fld>
            <a:endParaRPr lang="en-US"/>
          </a:p>
        </p:txBody>
      </p:sp>
    </p:spTree>
    <p:extLst>
      <p:ext uri="{BB962C8B-B14F-4D97-AF65-F5344CB8AC3E}">
        <p14:creationId xmlns:p14="http://schemas.microsoft.com/office/powerpoint/2010/main" val="15491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2">
            <a:extLst>
              <a:ext uri="{FF2B5EF4-FFF2-40B4-BE49-F238E27FC236}">
                <a16:creationId xmlns:a16="http://schemas.microsoft.com/office/drawing/2014/main" id="{EA907E06-F850-4662-9BCE-EA5DDBF3752D}"/>
              </a:ext>
            </a:extLst>
          </p:cNvPr>
          <p:cNvSpPr>
            <a:spLocks noGrp="1" noChangeArrowheads="1"/>
          </p:cNvSpPr>
          <p:nvPr>
            <p:ph type="title" idx="4294967295"/>
          </p:nvPr>
        </p:nvSpPr>
        <p:spPr/>
        <p:txBody>
          <a:bodyPr wrap="square" anchor="ctr" lIns="36576" rIns="36576" tIns="18288" bIns="18288">
            <a:normAutofit/>
          </a:bodyPr>
          <a:lstStyle/>
          <a:p>
            <a:r>
              <a:rPr lang="en-US" altLang="en-US" sz="4000"/>
              <a:t>PM Maturity vs.</a:t>
            </a:r>
            <a:br>
              <a:rPr lang="en-US" altLang="en-US" sz="4000"/>
            </a:br>
            <a:r>
              <a:rPr lang="en-US" altLang="en-US" sz="4000"/>
              <a:t>Crisis Management</a:t>
            </a:r>
          </a:p>
        </p:txBody>
      </p:sp>
      <p:sp>
        <p:nvSpPr>
          <p:cNvPr id="89092" name="Rectangle 3">
            <a:extLst>
              <a:ext uri="{FF2B5EF4-FFF2-40B4-BE49-F238E27FC236}">
                <a16:creationId xmlns:a16="http://schemas.microsoft.com/office/drawing/2014/main" id="{09F77235-5377-4D29-B592-A177A45143AC}"/>
              </a:ext>
            </a:extLst>
          </p:cNvPr>
          <p:cNvSpPr>
            <a:spLocks noGrp="1" noChangeArrowheads="1"/>
          </p:cNvSpPr>
          <p:nvPr>
            <p:ph type="body" idx="4294967295"/>
          </p:nvPr>
        </p:nvSpPr>
        <p:spPr/>
        <p:txBody>
          <a:bodyPr/>
          <a:lstStyle/>
          <a:p>
            <a:pPr>
              <a:lnSpc>
                <a:spcPct val="90000"/>
              </a:lnSpc>
            </a:pPr>
            <a:r>
              <a:rPr lang="en-US" altLang="en-US" sz="2400"/>
              <a:t>Many organizations still function in a crisis mode.</a:t>
            </a:r>
          </a:p>
          <a:p>
            <a:pPr>
              <a:lnSpc>
                <a:spcPct val="90000"/>
              </a:lnSpc>
            </a:pPr>
            <a:r>
              <a:rPr lang="en-US" altLang="en-US" sz="2400"/>
              <a:t>Their competitors gain an Immediate Advantage if they choose to use project management tools and techniques.</a:t>
            </a:r>
          </a:p>
          <a:p>
            <a:pPr>
              <a:lnSpc>
                <a:spcPct val="90000"/>
              </a:lnSpc>
            </a:pPr>
            <a:r>
              <a:rPr lang="en-US" altLang="en-US" sz="2400"/>
              <a:t>In the long run, project management has become just as much of a tool as the telephone is.</a:t>
            </a:r>
          </a:p>
          <a:p>
            <a:pPr>
              <a:lnSpc>
                <a:spcPct val="90000"/>
              </a:lnSpc>
            </a:pPr>
            <a:r>
              <a:rPr lang="en-US" altLang="en-US" sz="2400"/>
              <a:t>The early adopters of PM are likely to be the survivors in any industry.</a:t>
            </a:r>
          </a:p>
          <a:p>
            <a:pPr>
              <a:lnSpc>
                <a:spcPct val="90000"/>
              </a:lnSpc>
            </a:pPr>
            <a:r>
              <a:rPr lang="en-US" altLang="en-US" sz="2400"/>
              <a:t>Even the early adopters must mature their PM processes, as more and more competitors start to use project management approaches.</a:t>
            </a:r>
          </a:p>
        </p:txBody>
      </p:sp>
      <p:sp>
        <p:nvSpPr>
          <p:cNvPr id="2" name="Date Placeholder 1">
            <a:extLst>
              <a:ext uri="{FF2B5EF4-FFF2-40B4-BE49-F238E27FC236}">
                <a16:creationId xmlns:a16="http://schemas.microsoft.com/office/drawing/2014/main" id="{24F5AA18-6D75-47FB-8985-DE65A38A837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594EA9F4-929A-4A5A-AE8F-0D60FE4A9DE6}"/>
              </a:ext>
            </a:extLst>
          </p:cNvPr>
          <p:cNvSpPr>
            <a:spLocks noGrp="1"/>
          </p:cNvSpPr>
          <p:nvPr>
            <p:ph type="sldNum" sz="quarter" idx="12"/>
          </p:nvPr>
        </p:nvSpPr>
        <p:spPr/>
        <p:txBody>
          <a:bodyPr/>
          <a:lstStyle/>
          <a:p>
            <a:fld id="{71B7BAC7-FE87-40F6-AA24-4F4685D1B022}" type="slidenum">
              <a:rPr lang="en-US" smtClean="0"/>
              <a:t>35</a:t>
            </a:fld>
            <a:endParaRPr lang="en-US"/>
          </a:p>
        </p:txBody>
      </p:sp>
    </p:spTree>
    <p:extLst>
      <p:ext uri="{BB962C8B-B14F-4D97-AF65-F5344CB8AC3E}">
        <p14:creationId xmlns:p14="http://schemas.microsoft.com/office/powerpoint/2010/main" val="90300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a:extLst>
              <a:ext uri="{FF2B5EF4-FFF2-40B4-BE49-F238E27FC236}">
                <a16:creationId xmlns:a16="http://schemas.microsoft.com/office/drawing/2014/main" id="{E58FFF35-EDDC-4AAB-86A2-B5835CEDC6FE}"/>
              </a:ext>
            </a:extLst>
          </p:cNvPr>
          <p:cNvSpPr>
            <a:spLocks noGrp="1" noChangeArrowheads="1"/>
          </p:cNvSpPr>
          <p:nvPr>
            <p:ph type="title" idx="4294967295"/>
          </p:nvPr>
        </p:nvSpPr>
        <p:spPr/>
        <p:txBody>
          <a:bodyPr wrap="square" anchor="ctr" lIns="36576" rIns="36576" tIns="18288" bIns="18288">
            <a:normAutofit/>
          </a:bodyPr>
          <a:lstStyle/>
          <a:p>
            <a:r>
              <a:rPr lang="en-US" altLang="en-US" sz="4000"/>
              <a:t>Why are Maturity</a:t>
            </a:r>
            <a:br>
              <a:rPr lang="en-US" altLang="en-US" sz="4000"/>
            </a:br>
            <a:r>
              <a:rPr lang="en-US" altLang="en-US" sz="4000"/>
              <a:t>Models so popular?</a:t>
            </a:r>
          </a:p>
        </p:txBody>
      </p:sp>
      <p:sp>
        <p:nvSpPr>
          <p:cNvPr id="91140" name="Rectangle 3">
            <a:extLst>
              <a:ext uri="{FF2B5EF4-FFF2-40B4-BE49-F238E27FC236}">
                <a16:creationId xmlns:a16="http://schemas.microsoft.com/office/drawing/2014/main" id="{5008D4B7-12AC-45A8-949B-8464F5363230}"/>
              </a:ext>
            </a:extLst>
          </p:cNvPr>
          <p:cNvSpPr>
            <a:spLocks noGrp="1" noChangeArrowheads="1"/>
          </p:cNvSpPr>
          <p:nvPr>
            <p:ph type="body" idx="4294967295"/>
          </p:nvPr>
        </p:nvSpPr>
        <p:spPr>
          <a:xfrm>
            <a:off x="2209800" y="1981200"/>
            <a:ext cx="6019800" cy="4114800"/>
          </a:xfrm>
        </p:spPr>
        <p:txBody>
          <a:bodyPr/>
          <a:lstStyle/>
          <a:p>
            <a:r>
              <a:rPr lang="en-US" altLang="en-US"/>
              <a:t>Help firms compare competency levels</a:t>
            </a:r>
          </a:p>
          <a:p>
            <a:r>
              <a:rPr lang="en-US" altLang="en-US"/>
              <a:t>Help understand why some projects succeed and others fail</a:t>
            </a:r>
          </a:p>
          <a:p>
            <a:r>
              <a:rPr lang="en-US" altLang="en-US"/>
              <a:t>Proponents claim that higher maturity levels leverage competitive advantage</a:t>
            </a:r>
          </a:p>
          <a:p>
            <a:endParaRPr lang="en-US" altLang="en-US"/>
          </a:p>
          <a:p>
            <a:pPr>
              <a:buFontTx/>
              <a:buNone/>
            </a:pPr>
            <a:endParaRPr lang="en-US" altLang="en-US"/>
          </a:p>
        </p:txBody>
      </p:sp>
      <p:pic>
        <p:nvPicPr>
          <p:cNvPr id="91141" name="Picture 4" descr="MCj02336220000[1]">
            <a:extLst>
              <a:ext uri="{FF2B5EF4-FFF2-40B4-BE49-F238E27FC236}">
                <a16:creationId xmlns:a16="http://schemas.microsoft.com/office/drawing/2014/main" id="{651B6F99-5D09-49A0-98B1-DDC67D43F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2209801"/>
            <a:ext cx="1290638"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6131D866-60C1-4899-8BFD-8D886DE5243A}"/>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C46C6668-9E2E-47B9-B68A-1BE222CD6786}"/>
              </a:ext>
            </a:extLst>
          </p:cNvPr>
          <p:cNvSpPr>
            <a:spLocks noGrp="1"/>
          </p:cNvSpPr>
          <p:nvPr>
            <p:ph type="sldNum" sz="quarter" idx="12"/>
          </p:nvPr>
        </p:nvSpPr>
        <p:spPr/>
        <p:txBody>
          <a:bodyPr/>
          <a:lstStyle/>
          <a:p>
            <a:fld id="{71B7BAC7-FE87-40F6-AA24-4F4685D1B022}" type="slidenum">
              <a:rPr lang="en-US" smtClean="0"/>
              <a:t>36</a:t>
            </a:fld>
            <a:endParaRPr lang="en-US"/>
          </a:p>
        </p:txBody>
      </p:sp>
    </p:spTree>
    <p:extLst>
      <p:ext uri="{BB962C8B-B14F-4D97-AF65-F5344CB8AC3E}">
        <p14:creationId xmlns:p14="http://schemas.microsoft.com/office/powerpoint/2010/main" val="271797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a:extLst>
              <a:ext uri="{FF2B5EF4-FFF2-40B4-BE49-F238E27FC236}">
                <a16:creationId xmlns:a16="http://schemas.microsoft.com/office/drawing/2014/main" id="{D9DBB3AB-59A7-420A-B8E9-0A6AE50C8123}"/>
              </a:ext>
            </a:extLst>
          </p:cNvPr>
          <p:cNvSpPr>
            <a:spLocks noGrp="1" noChangeArrowheads="1"/>
          </p:cNvSpPr>
          <p:nvPr>
            <p:ph type="title" idx="4294967295"/>
          </p:nvPr>
        </p:nvSpPr>
        <p:spPr/>
        <p:txBody>
          <a:bodyPr wrap="square" anchor="ctr" lIns="36576" rIns="36576" tIns="18288" bIns="18288">
            <a:normAutofit/>
          </a:bodyPr>
          <a:lstStyle/>
          <a:p>
            <a:r>
              <a:rPr lang="en-US" altLang="en-US" sz="4000"/>
              <a:t>Capability Maturity Model (CMM)</a:t>
            </a:r>
          </a:p>
        </p:txBody>
      </p:sp>
      <p:pic>
        <p:nvPicPr>
          <p:cNvPr id="93188" name="Picture 4">
            <a:extLst>
              <a:ext uri="{FF2B5EF4-FFF2-40B4-BE49-F238E27FC236}">
                <a16:creationId xmlns:a16="http://schemas.microsoft.com/office/drawing/2014/main" id="{02A71295-B727-419C-B18B-1B7B50209C43}"/>
              </a:ext>
            </a:extLst>
          </p:cNvPr>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2514600" y="1400175"/>
            <a:ext cx="7086600" cy="4857750"/>
          </a:xfrm>
        </p:spPr>
      </p:pic>
      <p:sp>
        <p:nvSpPr>
          <p:cNvPr id="2" name="Date Placeholder 1">
            <a:extLst>
              <a:ext uri="{FF2B5EF4-FFF2-40B4-BE49-F238E27FC236}">
                <a16:creationId xmlns:a16="http://schemas.microsoft.com/office/drawing/2014/main" id="{BCEF55E5-1D6D-48FC-9552-8F70CF933D0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5C837AF-9CD8-46BE-AB98-3FC9CF017EB9}"/>
              </a:ext>
            </a:extLst>
          </p:cNvPr>
          <p:cNvSpPr>
            <a:spLocks noGrp="1"/>
          </p:cNvSpPr>
          <p:nvPr>
            <p:ph type="sldNum" sz="quarter" idx="12"/>
          </p:nvPr>
        </p:nvSpPr>
        <p:spPr/>
        <p:txBody>
          <a:bodyPr/>
          <a:lstStyle/>
          <a:p>
            <a:fld id="{71B7BAC7-FE87-40F6-AA24-4F4685D1B022}" type="slidenum">
              <a:rPr lang="en-US" smtClean="0"/>
              <a:t>37</a:t>
            </a:fld>
            <a:endParaRPr lang="en-US"/>
          </a:p>
        </p:txBody>
      </p:sp>
    </p:spTree>
    <p:extLst>
      <p:ext uri="{BB962C8B-B14F-4D97-AF65-F5344CB8AC3E}">
        <p14:creationId xmlns:p14="http://schemas.microsoft.com/office/powerpoint/2010/main" val="141112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5" name="Picture 4">
            <a:extLst>
              <a:ext uri="{FF2B5EF4-FFF2-40B4-BE49-F238E27FC236}">
                <a16:creationId xmlns:a16="http://schemas.microsoft.com/office/drawing/2014/main" id="{83711496-4D0B-4071-A0DF-0023E2833D49}"/>
              </a:ext>
            </a:extLst>
          </p:cNvPr>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1905000" y="228601"/>
            <a:ext cx="8382000" cy="5692775"/>
          </a:xfrm>
        </p:spPr>
      </p:pic>
      <p:sp>
        <p:nvSpPr>
          <p:cNvPr id="2" name="Date Placeholder 1">
            <a:extLst>
              <a:ext uri="{FF2B5EF4-FFF2-40B4-BE49-F238E27FC236}">
                <a16:creationId xmlns:a16="http://schemas.microsoft.com/office/drawing/2014/main" id="{BDBF405A-D06A-4962-BC52-B878E7900371}"/>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F89306D-8717-4265-969B-DB6729F68CE3}"/>
              </a:ext>
            </a:extLst>
          </p:cNvPr>
          <p:cNvSpPr>
            <a:spLocks noGrp="1"/>
          </p:cNvSpPr>
          <p:nvPr>
            <p:ph type="sldNum" sz="quarter" idx="12"/>
          </p:nvPr>
        </p:nvSpPr>
        <p:spPr/>
        <p:txBody>
          <a:bodyPr/>
          <a:lstStyle/>
          <a:p>
            <a:fld id="{71B7BAC7-FE87-40F6-AA24-4F4685D1B022}" type="slidenum">
              <a:rPr lang="en-US" smtClean="0"/>
              <a:t>38</a:t>
            </a:fld>
            <a:endParaRPr lang="en-US"/>
          </a:p>
        </p:txBody>
      </p:sp>
    </p:spTree>
    <p:extLst>
      <p:ext uri="{BB962C8B-B14F-4D97-AF65-F5344CB8AC3E}">
        <p14:creationId xmlns:p14="http://schemas.microsoft.com/office/powerpoint/2010/main" val="387380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Picture 2">
            <a:extLst>
              <a:ext uri="{FF2B5EF4-FFF2-40B4-BE49-F238E27FC236}">
                <a16:creationId xmlns:a16="http://schemas.microsoft.com/office/drawing/2014/main" id="{FCFD83B5-6832-4861-83C0-51FD5D21D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0289" y="814389"/>
            <a:ext cx="759142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57793E62-8649-4FEE-AE92-F349ADFE84DE}"/>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5AA8E93B-DC8B-4E17-9A11-D239728DF5DC}"/>
              </a:ext>
            </a:extLst>
          </p:cNvPr>
          <p:cNvSpPr>
            <a:spLocks noGrp="1"/>
          </p:cNvSpPr>
          <p:nvPr>
            <p:ph type="sldNum" sz="quarter" idx="12"/>
          </p:nvPr>
        </p:nvSpPr>
        <p:spPr/>
        <p:txBody>
          <a:bodyPr/>
          <a:lstStyle/>
          <a:p>
            <a:fld id="{71B7BAC7-FE87-40F6-AA24-4F4685D1B022}" type="slidenum">
              <a:rPr lang="en-US" smtClean="0"/>
              <a:t>39</a:t>
            </a:fld>
            <a:endParaRPr lang="en-US"/>
          </a:p>
        </p:txBody>
      </p:sp>
    </p:spTree>
    <p:extLst>
      <p:ext uri="{BB962C8B-B14F-4D97-AF65-F5344CB8AC3E}">
        <p14:creationId xmlns:p14="http://schemas.microsoft.com/office/powerpoint/2010/main" val="378188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1" name="Picture 2">
            <a:extLst>
              <a:ext uri="{FF2B5EF4-FFF2-40B4-BE49-F238E27FC236}">
                <a16:creationId xmlns:a16="http://schemas.microsoft.com/office/drawing/2014/main" id="{E35FB4A3-3C89-4F83-B53D-D062C9E03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4575" y="781050"/>
            <a:ext cx="756285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3C9AD778-811C-4E44-B780-79C6E7426F20}"/>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B39CFDC0-CD11-4AED-8E0E-85A9D3A78CE1}"/>
              </a:ext>
            </a:extLst>
          </p:cNvPr>
          <p:cNvSpPr>
            <a:spLocks noGrp="1"/>
          </p:cNvSpPr>
          <p:nvPr>
            <p:ph type="sldNum" sz="quarter" idx="12"/>
          </p:nvPr>
        </p:nvSpPr>
        <p:spPr/>
        <p:txBody>
          <a:bodyPr/>
          <a:lstStyle/>
          <a:p>
            <a:fld id="{71B7BAC7-FE87-40F6-AA24-4F4685D1B022}" type="slidenum">
              <a:rPr lang="en-US" smtClean="0"/>
              <a:t>40</a:t>
            </a:fld>
            <a:endParaRPr lang="en-US"/>
          </a:p>
        </p:txBody>
      </p:sp>
    </p:spTree>
    <p:extLst>
      <p:ext uri="{BB962C8B-B14F-4D97-AF65-F5344CB8AC3E}">
        <p14:creationId xmlns:p14="http://schemas.microsoft.com/office/powerpoint/2010/main" val="283382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9" name="Picture 2">
            <a:extLst>
              <a:ext uri="{FF2B5EF4-FFF2-40B4-BE49-F238E27FC236}">
                <a16:creationId xmlns:a16="http://schemas.microsoft.com/office/drawing/2014/main" id="{ADB89CD3-00D6-4D94-8541-F6404CEFB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847725"/>
            <a:ext cx="750570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66E74249-128A-46DE-95B1-BDE43DC96C4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CE086759-13CC-4A3B-802B-4962427DDACB}"/>
              </a:ext>
            </a:extLst>
          </p:cNvPr>
          <p:cNvSpPr>
            <a:spLocks noGrp="1"/>
          </p:cNvSpPr>
          <p:nvPr>
            <p:ph type="sldNum" sz="quarter" idx="12"/>
          </p:nvPr>
        </p:nvSpPr>
        <p:spPr/>
        <p:txBody>
          <a:bodyPr/>
          <a:lstStyle/>
          <a:p>
            <a:fld id="{71B7BAC7-FE87-40F6-AA24-4F4685D1B022}" type="slidenum">
              <a:rPr lang="en-US" smtClean="0"/>
              <a:t>41</a:t>
            </a:fld>
            <a:endParaRPr lang="en-US"/>
          </a:p>
        </p:txBody>
      </p:sp>
    </p:spTree>
    <p:extLst>
      <p:ext uri="{BB962C8B-B14F-4D97-AF65-F5344CB8AC3E}">
        <p14:creationId xmlns:p14="http://schemas.microsoft.com/office/powerpoint/2010/main" val="407686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7" name="Picture 2">
            <a:extLst>
              <a:ext uri="{FF2B5EF4-FFF2-40B4-BE49-F238E27FC236}">
                <a16:creationId xmlns:a16="http://schemas.microsoft.com/office/drawing/2014/main" id="{43827067-CB0B-48B2-B240-3221EDA37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4575" y="809625"/>
            <a:ext cx="7562850"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162660D6-EFE9-434B-A92D-CB79630C316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BB238832-7609-4E78-B60A-E113ADABC702}"/>
              </a:ext>
            </a:extLst>
          </p:cNvPr>
          <p:cNvSpPr>
            <a:spLocks noGrp="1"/>
          </p:cNvSpPr>
          <p:nvPr>
            <p:ph type="sldNum" sz="quarter" idx="12"/>
          </p:nvPr>
        </p:nvSpPr>
        <p:spPr/>
        <p:txBody>
          <a:bodyPr/>
          <a:lstStyle/>
          <a:p>
            <a:fld id="{71B7BAC7-FE87-40F6-AA24-4F4685D1B022}" type="slidenum">
              <a:rPr lang="en-US" smtClean="0"/>
              <a:t>42</a:t>
            </a:fld>
            <a:endParaRPr lang="en-US"/>
          </a:p>
        </p:txBody>
      </p:sp>
    </p:spTree>
    <p:extLst>
      <p:ext uri="{BB962C8B-B14F-4D97-AF65-F5344CB8AC3E}">
        <p14:creationId xmlns:p14="http://schemas.microsoft.com/office/powerpoint/2010/main" val="107171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a:extLst>
              <a:ext uri="{FF2B5EF4-FFF2-40B4-BE49-F238E27FC236}">
                <a16:creationId xmlns:a16="http://schemas.microsoft.com/office/drawing/2014/main" id="{9EFA5B99-FA5D-4AC9-976B-5654D5E282CF}"/>
              </a:ext>
            </a:extLst>
          </p:cNvPr>
          <p:cNvSpPr>
            <a:spLocks noGrp="1" noChangeArrowheads="1"/>
          </p:cNvSpPr>
          <p:nvPr>
            <p:ph type="title" idx="4294967295"/>
          </p:nvPr>
        </p:nvSpPr>
        <p:spPr/>
        <p:txBody>
          <a:bodyPr wrap="square" anchor="ctr" lIns="36576" rIns="36576" tIns="18288" bIns="18288">
            <a:normAutofit/>
          </a:bodyPr>
          <a:lstStyle/>
          <a:p>
            <a:r>
              <a:rPr lang="en-US" altLang="en-US" sz="4000"/>
              <a:t>Project Maturity Models</a:t>
            </a:r>
          </a:p>
        </p:txBody>
      </p:sp>
      <p:sp>
        <p:nvSpPr>
          <p:cNvPr id="105476" name="Rectangle 3">
            <a:extLst>
              <a:ext uri="{FF2B5EF4-FFF2-40B4-BE49-F238E27FC236}">
                <a16:creationId xmlns:a16="http://schemas.microsoft.com/office/drawing/2014/main" id="{4C5FC5B6-5E54-45FE-91D1-9B6831F3EBAE}"/>
              </a:ext>
            </a:extLst>
          </p:cNvPr>
          <p:cNvSpPr>
            <a:spLocks noGrp="1" noChangeArrowheads="1"/>
          </p:cNvSpPr>
          <p:nvPr>
            <p:ph type="body" idx="4294967295"/>
          </p:nvPr>
        </p:nvSpPr>
        <p:spPr/>
        <p:txBody>
          <a:bodyPr/>
          <a:lstStyle/>
          <a:p>
            <a:r>
              <a:rPr lang="en-US" altLang="en-US"/>
              <a:t>SEI-CMM is the basic (original) model</a:t>
            </a:r>
          </a:p>
          <a:p>
            <a:r>
              <a:rPr lang="en-US" altLang="en-US"/>
              <a:t>From The Software Engineering Institute (SEI) established in 1984 at Carnegie Mellon University (CMU), Pittsburgh</a:t>
            </a:r>
          </a:p>
          <a:p>
            <a:r>
              <a:rPr lang="en-US" altLang="en-US"/>
              <a:t>Principle customer is the Department of Defense</a:t>
            </a:r>
          </a:p>
          <a:p>
            <a:r>
              <a:rPr lang="en-US" altLang="en-US"/>
              <a:t>U.S. Air Force Project 1987</a:t>
            </a:r>
          </a:p>
          <a:p>
            <a:pPr lvl="1"/>
            <a:r>
              <a:rPr lang="en-US" altLang="en-US"/>
              <a:t>Method to select software contractors</a:t>
            </a:r>
          </a:p>
          <a:p>
            <a:r>
              <a:rPr lang="en-US" altLang="en-US"/>
              <a:t>Over 5,000 Assessments performed since 1987</a:t>
            </a:r>
          </a:p>
          <a:p>
            <a:pPr>
              <a:buFontTx/>
              <a:buNone/>
            </a:pPr>
            <a:endParaRPr lang="en-US" altLang="en-US"/>
          </a:p>
        </p:txBody>
      </p:sp>
      <p:sp>
        <p:nvSpPr>
          <p:cNvPr id="2" name="Date Placeholder 1">
            <a:extLst>
              <a:ext uri="{FF2B5EF4-FFF2-40B4-BE49-F238E27FC236}">
                <a16:creationId xmlns:a16="http://schemas.microsoft.com/office/drawing/2014/main" id="{06DAFC72-C7F6-4311-8E02-9351A93FE72B}"/>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6F386C8F-3D99-4AFA-83CF-BEAF5D0C7990}"/>
              </a:ext>
            </a:extLst>
          </p:cNvPr>
          <p:cNvSpPr>
            <a:spLocks noGrp="1"/>
          </p:cNvSpPr>
          <p:nvPr>
            <p:ph type="sldNum" sz="quarter" idx="12"/>
          </p:nvPr>
        </p:nvSpPr>
        <p:spPr/>
        <p:txBody>
          <a:bodyPr/>
          <a:lstStyle/>
          <a:p>
            <a:fld id="{71B7BAC7-FE87-40F6-AA24-4F4685D1B022}" type="slidenum">
              <a:rPr lang="en-US" smtClean="0"/>
              <a:t>43</a:t>
            </a:fld>
            <a:endParaRPr lang="en-US"/>
          </a:p>
        </p:txBody>
      </p:sp>
    </p:spTree>
    <p:extLst>
      <p:ext uri="{BB962C8B-B14F-4D97-AF65-F5344CB8AC3E}">
        <p14:creationId xmlns:p14="http://schemas.microsoft.com/office/powerpoint/2010/main" val="112076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4">
            <a:extLst>
              <a:ext uri="{FF2B5EF4-FFF2-40B4-BE49-F238E27FC236}">
                <a16:creationId xmlns:a16="http://schemas.microsoft.com/office/drawing/2014/main" id="{D2F74234-DD3A-45AA-A890-1DE16A6BCCEF}"/>
              </a:ext>
            </a:extLst>
          </p:cNvPr>
          <p:cNvSpPr>
            <a:spLocks noGrp="1" noChangeArrowheads="1"/>
          </p:cNvSpPr>
          <p:nvPr>
            <p:ph type="title" idx="4294967295"/>
          </p:nvPr>
        </p:nvSpPr>
        <p:spPr/>
        <p:txBody>
          <a:bodyPr wrap="square" anchor="ctr" lIns="36576" rIns="36576" tIns="18288" bIns="18288">
            <a:normAutofit/>
          </a:bodyPr>
          <a:lstStyle/>
          <a:p>
            <a:r>
              <a:rPr lang="en-US" altLang="en-US"/>
              <a:t>What works?</a:t>
            </a:r>
          </a:p>
        </p:txBody>
      </p:sp>
      <p:sp>
        <p:nvSpPr>
          <p:cNvPr id="107524" name="Rectangle 7">
            <a:extLst>
              <a:ext uri="{FF2B5EF4-FFF2-40B4-BE49-F238E27FC236}">
                <a16:creationId xmlns:a16="http://schemas.microsoft.com/office/drawing/2014/main" id="{C0467524-6D26-4274-8481-A6A25AC00576}"/>
              </a:ext>
            </a:extLst>
          </p:cNvPr>
          <p:cNvSpPr>
            <a:spLocks noChangeArrowheads="1"/>
          </p:cNvSpPr>
          <p:nvPr/>
        </p:nvSpPr>
        <p:spPr bwMode="auto">
          <a:xfrm>
            <a:off x="2133601" y="1600201"/>
            <a:ext cx="3698875"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spcBef>
                <a:spcPct val="20000"/>
              </a:spcBef>
            </a:pPr>
            <a:r>
              <a:rPr lang="en-US" altLang="en-US" sz="2400" u="sng"/>
              <a:t>Highly Successful Efforts</a:t>
            </a:r>
          </a:p>
          <a:p>
            <a:pPr lvl="1" algn="l" eaLnBrk="1" hangingPunct="1">
              <a:spcBef>
                <a:spcPct val="20000"/>
              </a:spcBef>
              <a:buFontTx/>
              <a:buBlip>
                <a:blip r:embed="rId3"/>
              </a:buBlip>
            </a:pPr>
            <a:r>
              <a:rPr lang="en-US" altLang="en-US" sz="1800"/>
              <a:t>Senior Mgt actively monitors SPI (Software Process Improvement) progress</a:t>
            </a:r>
          </a:p>
          <a:p>
            <a:pPr lvl="1" algn="l" eaLnBrk="1" hangingPunct="1">
              <a:spcBef>
                <a:spcPct val="20000"/>
              </a:spcBef>
              <a:buFontTx/>
              <a:buBlip>
                <a:blip r:embed="rId3"/>
              </a:buBlip>
            </a:pPr>
            <a:r>
              <a:rPr lang="en-US" altLang="en-US" sz="1800"/>
              <a:t>Clearly stated, well understood SPI goals</a:t>
            </a:r>
          </a:p>
          <a:p>
            <a:pPr lvl="1" algn="l" eaLnBrk="1" hangingPunct="1">
              <a:spcBef>
                <a:spcPct val="20000"/>
              </a:spcBef>
              <a:buFontTx/>
              <a:buBlip>
                <a:blip r:embed="rId3"/>
              </a:buBlip>
            </a:pPr>
            <a:r>
              <a:rPr lang="en-US" altLang="en-US" sz="1800"/>
              <a:t>Clear, compensated assignment of responsibility</a:t>
            </a:r>
          </a:p>
          <a:p>
            <a:pPr lvl="1" algn="l" eaLnBrk="1" hangingPunct="1">
              <a:spcBef>
                <a:spcPct val="20000"/>
              </a:spcBef>
              <a:buFontTx/>
              <a:buBlip>
                <a:blip r:embed="rId3"/>
              </a:buBlip>
            </a:pPr>
            <a:r>
              <a:rPr lang="en-US" altLang="en-US" sz="1800"/>
              <a:t>SEPG staffed by highly respected people</a:t>
            </a:r>
          </a:p>
          <a:p>
            <a:pPr lvl="1" algn="l" eaLnBrk="1" hangingPunct="1">
              <a:spcBef>
                <a:spcPct val="20000"/>
              </a:spcBef>
              <a:buFontTx/>
              <a:buBlip>
                <a:blip r:embed="rId3"/>
              </a:buBlip>
            </a:pPr>
            <a:r>
              <a:rPr lang="en-US" altLang="en-US" sz="1800"/>
              <a:t>Technical staff involved in improvement</a:t>
            </a:r>
          </a:p>
        </p:txBody>
      </p:sp>
      <p:sp>
        <p:nvSpPr>
          <p:cNvPr id="107525" name="Rectangle 8">
            <a:extLst>
              <a:ext uri="{FF2B5EF4-FFF2-40B4-BE49-F238E27FC236}">
                <a16:creationId xmlns:a16="http://schemas.microsoft.com/office/drawing/2014/main" id="{32249E8D-C3AC-4433-9E20-84C09F0F61CD}"/>
              </a:ext>
            </a:extLst>
          </p:cNvPr>
          <p:cNvSpPr>
            <a:spLocks noChangeArrowheads="1"/>
          </p:cNvSpPr>
          <p:nvPr/>
        </p:nvSpPr>
        <p:spPr bwMode="auto">
          <a:xfrm>
            <a:off x="6248401" y="1600201"/>
            <a:ext cx="3698875"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spcBef>
                <a:spcPct val="20000"/>
              </a:spcBef>
            </a:pPr>
            <a:r>
              <a:rPr lang="en-US" altLang="en-US" sz="2400" u="sng"/>
              <a:t>Less Successful Efforts</a:t>
            </a:r>
          </a:p>
          <a:p>
            <a:pPr lvl="1" algn="l" eaLnBrk="1" hangingPunct="1">
              <a:spcBef>
                <a:spcPct val="20000"/>
              </a:spcBef>
              <a:buFontTx/>
              <a:buBlip>
                <a:blip r:embed="rId3"/>
              </a:buBlip>
            </a:pPr>
            <a:r>
              <a:rPr lang="en-US" altLang="en-US" sz="1800"/>
              <a:t>Organizational politics</a:t>
            </a:r>
          </a:p>
          <a:p>
            <a:pPr lvl="1" algn="l" eaLnBrk="1" hangingPunct="1">
              <a:spcBef>
                <a:spcPct val="20000"/>
              </a:spcBef>
              <a:buFontTx/>
              <a:buBlip>
                <a:blip r:embed="rId3"/>
              </a:buBlip>
            </a:pPr>
            <a:r>
              <a:rPr lang="en-US" altLang="en-US" sz="1800"/>
              <a:t>Turf guarding</a:t>
            </a:r>
          </a:p>
          <a:p>
            <a:pPr lvl="1" algn="l" eaLnBrk="1" hangingPunct="1">
              <a:spcBef>
                <a:spcPct val="20000"/>
              </a:spcBef>
              <a:buFontTx/>
              <a:buBlip>
                <a:blip r:embed="rId3"/>
              </a:buBlip>
            </a:pPr>
            <a:r>
              <a:rPr lang="en-US" altLang="en-US" sz="1800"/>
              <a:t>Cynicism from previous unsuccessful improvement efforts</a:t>
            </a:r>
          </a:p>
          <a:p>
            <a:pPr lvl="1" algn="l" eaLnBrk="1" hangingPunct="1">
              <a:spcBef>
                <a:spcPct val="20000"/>
              </a:spcBef>
              <a:buFontTx/>
              <a:buBlip>
                <a:blip r:embed="rId3"/>
              </a:buBlip>
            </a:pPr>
            <a:r>
              <a:rPr lang="en-US" altLang="en-US" sz="1800"/>
              <a:t>Belief that SPI “gets in the way of real work”</a:t>
            </a:r>
          </a:p>
          <a:p>
            <a:pPr lvl="1" algn="l" eaLnBrk="1" hangingPunct="1">
              <a:spcBef>
                <a:spcPct val="20000"/>
              </a:spcBef>
              <a:buFontTx/>
              <a:buBlip>
                <a:blip r:embed="rId3"/>
              </a:buBlip>
            </a:pPr>
            <a:r>
              <a:rPr lang="en-US" altLang="en-US" sz="1800"/>
              <a:t>Need more guidance on </a:t>
            </a:r>
            <a:r>
              <a:rPr lang="en-US" altLang="en-US" sz="1800" i="1"/>
              <a:t>how</a:t>
            </a:r>
            <a:r>
              <a:rPr lang="en-US" altLang="en-US" sz="1800"/>
              <a:t> to improve, not just what</a:t>
            </a:r>
          </a:p>
        </p:txBody>
      </p:sp>
      <p:sp>
        <p:nvSpPr>
          <p:cNvPr id="107526" name="Text Box 9">
            <a:extLst>
              <a:ext uri="{FF2B5EF4-FFF2-40B4-BE49-F238E27FC236}">
                <a16:creationId xmlns:a16="http://schemas.microsoft.com/office/drawing/2014/main" id="{C5498FEC-151A-42CB-B49A-0D6067BC9CF2}"/>
              </a:ext>
            </a:extLst>
          </p:cNvPr>
          <p:cNvSpPr txBox="1">
            <a:spLocks noChangeArrowheads="1"/>
          </p:cNvSpPr>
          <p:nvPr/>
        </p:nvSpPr>
        <p:spPr bwMode="auto">
          <a:xfrm>
            <a:off x="2667000" y="5867400"/>
            <a:ext cx="72786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r>
              <a:rPr lang="en-US" altLang="en-US" sz="1400">
                <a:solidFill>
                  <a:srgbClr val="003366"/>
                </a:solidFill>
                <a:latin typeface="Arial" panose="020B0604020202020204" pitchFamily="34" charset="0"/>
              </a:rPr>
              <a:t>“The Evidence for CMM-based Software Process Improvement” – SEMA-3.01, CMU, 2001</a:t>
            </a:r>
          </a:p>
        </p:txBody>
      </p:sp>
      <p:sp>
        <p:nvSpPr>
          <p:cNvPr id="2" name="Date Placeholder 1">
            <a:extLst>
              <a:ext uri="{FF2B5EF4-FFF2-40B4-BE49-F238E27FC236}">
                <a16:creationId xmlns:a16="http://schemas.microsoft.com/office/drawing/2014/main" id="{9FE0083A-BC84-43FF-A3CA-C7B1A6005261}"/>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E9C27BE-6316-4473-9EFE-42FCA77DB83D}"/>
              </a:ext>
            </a:extLst>
          </p:cNvPr>
          <p:cNvSpPr>
            <a:spLocks noGrp="1"/>
          </p:cNvSpPr>
          <p:nvPr>
            <p:ph type="sldNum" sz="quarter" idx="12"/>
          </p:nvPr>
        </p:nvSpPr>
        <p:spPr/>
        <p:txBody>
          <a:bodyPr/>
          <a:lstStyle/>
          <a:p>
            <a:fld id="{71B7BAC7-FE87-40F6-AA24-4F4685D1B022}" type="slidenum">
              <a:rPr lang="en-US" smtClean="0"/>
              <a:t>44</a:t>
            </a:fld>
            <a:endParaRPr lang="en-US"/>
          </a:p>
        </p:txBody>
      </p:sp>
    </p:spTree>
    <p:extLst>
      <p:ext uri="{BB962C8B-B14F-4D97-AF65-F5344CB8AC3E}">
        <p14:creationId xmlns:p14="http://schemas.microsoft.com/office/powerpoint/2010/main" val="2718541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1" name="Picture 2">
            <a:extLst>
              <a:ext uri="{FF2B5EF4-FFF2-40B4-BE49-F238E27FC236}">
                <a16:creationId xmlns:a16="http://schemas.microsoft.com/office/drawing/2014/main" id="{284B35E2-4EB4-4B81-8FFE-09509BA01A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389" y="833439"/>
            <a:ext cx="7515225"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DF93C61D-EE80-4F1E-9361-A113CB1893B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2F391FD-6CAA-4350-8533-5A36EAEF00D7}"/>
              </a:ext>
            </a:extLst>
          </p:cNvPr>
          <p:cNvSpPr>
            <a:spLocks noGrp="1"/>
          </p:cNvSpPr>
          <p:nvPr>
            <p:ph type="sldNum" sz="quarter" idx="12"/>
          </p:nvPr>
        </p:nvSpPr>
        <p:spPr/>
        <p:txBody>
          <a:bodyPr/>
          <a:lstStyle/>
          <a:p>
            <a:fld id="{71B7BAC7-FE87-40F6-AA24-4F4685D1B022}" type="slidenum">
              <a:rPr lang="en-US" smtClean="0"/>
              <a:t>45</a:t>
            </a:fld>
            <a:endParaRPr lang="en-US"/>
          </a:p>
        </p:txBody>
      </p:sp>
    </p:spTree>
    <p:extLst>
      <p:ext uri="{BB962C8B-B14F-4D97-AF65-F5344CB8AC3E}">
        <p14:creationId xmlns:p14="http://schemas.microsoft.com/office/powerpoint/2010/main" val="20379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2">
            <a:extLst>
              <a:ext uri="{FF2B5EF4-FFF2-40B4-BE49-F238E27FC236}">
                <a16:creationId xmlns:a16="http://schemas.microsoft.com/office/drawing/2014/main" id="{312A6810-B9A3-4E37-BB84-DC160E5E30E9}"/>
              </a:ext>
            </a:extLst>
          </p:cNvPr>
          <p:cNvSpPr>
            <a:spLocks noGrp="1" noChangeArrowheads="1"/>
          </p:cNvSpPr>
          <p:nvPr>
            <p:ph type="title" idx="4294967295"/>
          </p:nvPr>
        </p:nvSpPr>
        <p:spPr/>
        <p:txBody>
          <a:bodyPr wrap="square" anchor="ctr" lIns="36576" rIns="36576" tIns="18288" bIns="18288">
            <a:normAutofit/>
          </a:bodyPr>
          <a:lstStyle/>
          <a:p>
            <a:r>
              <a:rPr lang="en-US" altLang="en-US"/>
              <a:t>Other Maturity Models</a:t>
            </a:r>
          </a:p>
        </p:txBody>
      </p:sp>
      <p:sp>
        <p:nvSpPr>
          <p:cNvPr id="111620" name="Rectangle 3">
            <a:extLst>
              <a:ext uri="{FF2B5EF4-FFF2-40B4-BE49-F238E27FC236}">
                <a16:creationId xmlns:a16="http://schemas.microsoft.com/office/drawing/2014/main" id="{50C59558-8C55-40F4-B14C-F641602B6C9F}"/>
              </a:ext>
            </a:extLst>
          </p:cNvPr>
          <p:cNvSpPr>
            <a:spLocks noGrp="1" noChangeArrowheads="1"/>
          </p:cNvSpPr>
          <p:nvPr>
            <p:ph type="body" idx="4294967295"/>
          </p:nvPr>
        </p:nvSpPr>
        <p:spPr/>
        <p:txBody>
          <a:bodyPr/>
          <a:lstStyle/>
          <a:p>
            <a:pPr>
              <a:lnSpc>
                <a:spcPct val="90000"/>
              </a:lnSpc>
              <a:buFontTx/>
              <a:buNone/>
            </a:pPr>
            <a:r>
              <a:rPr lang="en-US" altLang="en-US"/>
              <a:t>There are 120 and counting:</a:t>
            </a:r>
          </a:p>
          <a:p>
            <a:pPr lvl="1">
              <a:lnSpc>
                <a:spcPct val="90000"/>
              </a:lnSpc>
            </a:pPr>
            <a:r>
              <a:rPr lang="en-US" altLang="en-US"/>
              <a:t>Change proficiency MM</a:t>
            </a:r>
          </a:p>
          <a:p>
            <a:pPr lvl="1">
              <a:lnSpc>
                <a:spcPct val="90000"/>
              </a:lnSpc>
            </a:pPr>
            <a:r>
              <a:rPr lang="en-US" altLang="en-US"/>
              <a:t>Content management MM</a:t>
            </a:r>
          </a:p>
          <a:p>
            <a:pPr lvl="1">
              <a:lnSpc>
                <a:spcPct val="90000"/>
              </a:lnSpc>
            </a:pPr>
            <a:r>
              <a:rPr lang="en-US" altLang="en-US"/>
              <a:t>Customer intimacy MM</a:t>
            </a:r>
          </a:p>
          <a:p>
            <a:pPr lvl="1">
              <a:lnSpc>
                <a:spcPct val="90000"/>
              </a:lnSpc>
            </a:pPr>
            <a:r>
              <a:rPr lang="en-US" altLang="en-US"/>
              <a:t>Knowledge Management MM</a:t>
            </a:r>
          </a:p>
          <a:p>
            <a:pPr lvl="1">
              <a:lnSpc>
                <a:spcPct val="90000"/>
              </a:lnSpc>
            </a:pPr>
            <a:r>
              <a:rPr lang="en-US" altLang="en-US"/>
              <a:t>Organizational MM</a:t>
            </a:r>
          </a:p>
          <a:p>
            <a:pPr lvl="1">
              <a:lnSpc>
                <a:spcPct val="90000"/>
              </a:lnSpc>
            </a:pPr>
            <a:r>
              <a:rPr lang="en-US" altLang="en-US"/>
              <a:t>Product development MM</a:t>
            </a:r>
          </a:p>
          <a:p>
            <a:pPr lvl="1">
              <a:lnSpc>
                <a:spcPct val="90000"/>
              </a:lnSpc>
            </a:pPr>
            <a:r>
              <a:rPr lang="en-US" altLang="en-US"/>
              <a:t>Et cetera MM……………….</a:t>
            </a:r>
          </a:p>
        </p:txBody>
      </p:sp>
      <p:pic>
        <p:nvPicPr>
          <p:cNvPr id="111621" name="Picture 6" descr="MPj03211970000[1]">
            <a:extLst>
              <a:ext uri="{FF2B5EF4-FFF2-40B4-BE49-F238E27FC236}">
                <a16:creationId xmlns:a16="http://schemas.microsoft.com/office/drawing/2014/main" id="{DCB0651B-A272-4791-9AC4-DBBA79632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133600"/>
            <a:ext cx="26098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2" name="TextBox 1">
            <a:extLst>
              <a:ext uri="{FF2B5EF4-FFF2-40B4-BE49-F238E27FC236}">
                <a16:creationId xmlns:a16="http://schemas.microsoft.com/office/drawing/2014/main" id="{80E71786-5055-4E8D-87BC-A24A549F6DE4}"/>
              </a:ext>
            </a:extLst>
          </p:cNvPr>
          <p:cNvSpPr txBox="1">
            <a:spLocks noChangeArrowheads="1"/>
          </p:cNvSpPr>
          <p:nvPr/>
        </p:nvSpPr>
        <p:spPr bwMode="auto">
          <a:xfrm>
            <a:off x="4724400" y="6027738"/>
            <a:ext cx="502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a:r>
              <a:rPr lang="en-US" altLang="en-US" sz="1600"/>
              <a:t>See the article “Assessing Organizational Capabilities: Reviewing and Guiding the Development of Maturity Grids” in your Workbook to Go</a:t>
            </a:r>
          </a:p>
        </p:txBody>
      </p:sp>
      <p:sp>
        <p:nvSpPr>
          <p:cNvPr id="2" name="Date Placeholder 1">
            <a:extLst>
              <a:ext uri="{FF2B5EF4-FFF2-40B4-BE49-F238E27FC236}">
                <a16:creationId xmlns:a16="http://schemas.microsoft.com/office/drawing/2014/main" id="{4872343A-B832-41FC-BFFE-7CB5AC033B9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7F325432-F882-420C-9834-196B8ACD5F9F}"/>
              </a:ext>
            </a:extLst>
          </p:cNvPr>
          <p:cNvSpPr>
            <a:spLocks noGrp="1"/>
          </p:cNvSpPr>
          <p:nvPr>
            <p:ph type="sldNum" sz="quarter" idx="12"/>
          </p:nvPr>
        </p:nvSpPr>
        <p:spPr/>
        <p:txBody>
          <a:bodyPr/>
          <a:lstStyle/>
          <a:p>
            <a:fld id="{71B7BAC7-FE87-40F6-AA24-4F4685D1B022}" type="slidenum">
              <a:rPr lang="en-US" smtClean="0"/>
              <a:t>46</a:t>
            </a:fld>
            <a:endParaRPr lang="en-US"/>
          </a:p>
        </p:txBody>
      </p:sp>
    </p:spTree>
    <p:extLst>
      <p:ext uri="{BB962C8B-B14F-4D97-AF65-F5344CB8AC3E}">
        <p14:creationId xmlns:p14="http://schemas.microsoft.com/office/powerpoint/2010/main" val="389152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a:extLst>
              <a:ext uri="{FF2B5EF4-FFF2-40B4-BE49-F238E27FC236}">
                <a16:creationId xmlns:a16="http://schemas.microsoft.com/office/drawing/2014/main" id="{8C282C21-FECC-4E75-8744-1B5339B8E40E}"/>
              </a:ext>
            </a:extLst>
          </p:cNvPr>
          <p:cNvSpPr>
            <a:spLocks noGrp="1" noChangeArrowheads="1"/>
          </p:cNvSpPr>
          <p:nvPr>
            <p:ph type="title" idx="4294967295"/>
          </p:nvPr>
        </p:nvSpPr>
        <p:spPr/>
        <p:txBody>
          <a:bodyPr wrap="square" anchor="ctr" lIns="36576" rIns="36576" tIns="18288" bIns="18288">
            <a:normAutofit/>
          </a:bodyPr>
          <a:lstStyle/>
          <a:p>
            <a:r>
              <a:rPr lang="en-US" altLang="en-US"/>
              <a:t>PMI’s OPM3</a:t>
            </a:r>
          </a:p>
        </p:txBody>
      </p:sp>
      <p:sp>
        <p:nvSpPr>
          <p:cNvPr id="113668" name="Rectangle 3">
            <a:extLst>
              <a:ext uri="{FF2B5EF4-FFF2-40B4-BE49-F238E27FC236}">
                <a16:creationId xmlns:a16="http://schemas.microsoft.com/office/drawing/2014/main" id="{53289987-B7C4-46C6-BD0E-9A831BF8090F}"/>
              </a:ext>
            </a:extLst>
          </p:cNvPr>
          <p:cNvSpPr>
            <a:spLocks noGrp="1" noChangeArrowheads="1"/>
          </p:cNvSpPr>
          <p:nvPr>
            <p:ph type="body" idx="4294967295"/>
          </p:nvPr>
        </p:nvSpPr>
        <p:spPr>
          <a:xfrm>
            <a:off x="2286000" y="2590800"/>
            <a:ext cx="7772400" cy="4114800"/>
          </a:xfrm>
        </p:spPr>
        <p:txBody>
          <a:bodyPr/>
          <a:lstStyle/>
          <a:p>
            <a:r>
              <a:rPr lang="en-US" altLang="en-US"/>
              <a:t>1998: Began building an international standard maturity model</a:t>
            </a:r>
          </a:p>
          <a:p>
            <a:r>
              <a:rPr lang="en-US" altLang="en-US"/>
              <a:t>End of 2003: Tested model released</a:t>
            </a:r>
          </a:p>
          <a:p>
            <a:r>
              <a:rPr lang="en-US" altLang="en-US"/>
              <a:t>The OPM is designed to be useful for all industries.</a:t>
            </a:r>
          </a:p>
          <a:p>
            <a:endParaRPr lang="en-US" altLang="en-US"/>
          </a:p>
        </p:txBody>
      </p:sp>
      <p:sp>
        <p:nvSpPr>
          <p:cNvPr id="113669" name="WordArt 4">
            <a:extLst>
              <a:ext uri="{FF2B5EF4-FFF2-40B4-BE49-F238E27FC236}">
                <a16:creationId xmlns:a16="http://schemas.microsoft.com/office/drawing/2014/main" id="{88E77C90-1606-4EE3-9B32-032035EB121E}"/>
              </a:ext>
            </a:extLst>
          </p:cNvPr>
          <p:cNvSpPr>
            <a:spLocks noChangeArrowheads="1" noChangeShapeType="1" noTextEdit="1"/>
          </p:cNvSpPr>
          <p:nvPr/>
        </p:nvSpPr>
        <p:spPr bwMode="auto">
          <a:xfrm>
            <a:off x="4495800" y="1752601"/>
            <a:ext cx="5486400" cy="373063"/>
          </a:xfrm>
          <a:prstGeom prst="rect">
            <a:avLst/>
          </a:prstGeom>
        </p:spPr>
        <p:txBody>
          <a:bodyPr wrap="none" fromWordArt="1">
            <a:prstTxWarp prst="textWave1">
              <a:avLst>
                <a:gd name="adj1" fmla="val 13005"/>
                <a:gd name="adj2" fmla="val 0"/>
              </a:avLst>
            </a:prstTxWarp>
          </a:bodyPr>
          <a:lstStyle/>
          <a:p>
            <a:pPr algn="ctr"/>
            <a:r>
              <a:rPr lang="en-US"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Organizational Project Management Maturity Model</a:t>
            </a:r>
          </a:p>
        </p:txBody>
      </p:sp>
      <p:pic>
        <p:nvPicPr>
          <p:cNvPr id="113670" name="Picture 6" descr="Project Management Institute">
            <a:hlinkClick r:id="rId3"/>
            <a:extLst>
              <a:ext uri="{FF2B5EF4-FFF2-40B4-BE49-F238E27FC236}">
                <a16:creationId xmlns:a16="http://schemas.microsoft.com/office/drawing/2014/main" id="{DACA1E88-4A6F-4445-91C9-8B67DE1294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6096000"/>
            <a:ext cx="32194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EE603F79-219C-41A5-9CEB-305D1210606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6BB18819-E946-4CE2-BD73-BA01E78E46E3}"/>
              </a:ext>
            </a:extLst>
          </p:cNvPr>
          <p:cNvSpPr>
            <a:spLocks noGrp="1"/>
          </p:cNvSpPr>
          <p:nvPr>
            <p:ph type="sldNum" sz="quarter" idx="12"/>
          </p:nvPr>
        </p:nvSpPr>
        <p:spPr/>
        <p:txBody>
          <a:bodyPr/>
          <a:lstStyle/>
          <a:p>
            <a:fld id="{71B7BAC7-FE87-40F6-AA24-4F4685D1B022}" type="slidenum">
              <a:rPr lang="en-US" smtClean="0"/>
              <a:t>47</a:t>
            </a:fld>
            <a:endParaRPr lang="en-US"/>
          </a:p>
        </p:txBody>
      </p:sp>
    </p:spTree>
    <p:extLst>
      <p:ext uri="{BB962C8B-B14F-4D97-AF65-F5344CB8AC3E}">
        <p14:creationId xmlns:p14="http://schemas.microsoft.com/office/powerpoint/2010/main" val="231037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4">
            <a:extLst>
              <a:ext uri="{FF2B5EF4-FFF2-40B4-BE49-F238E27FC236}">
                <a16:creationId xmlns:a16="http://schemas.microsoft.com/office/drawing/2014/main" id="{C987B908-B342-4F9D-A8FA-04F8324F1714}"/>
              </a:ext>
            </a:extLst>
          </p:cNvPr>
          <p:cNvSpPr>
            <a:spLocks noGrp="1" noChangeArrowheads="1"/>
          </p:cNvSpPr>
          <p:nvPr>
            <p:ph type="title" idx="4294967295"/>
          </p:nvPr>
        </p:nvSpPr>
        <p:spPr>
          <a:xfrm>
            <a:off x="2209800" y="457200"/>
            <a:ext cx="7772400" cy="1143000"/>
          </a:xfrm>
        </p:spPr>
        <p:txBody>
          <a:bodyPr wrap="square" anchor="ctr" lIns="36576" rIns="36576" tIns="18288" bIns="18288">
            <a:normAutofit/>
          </a:bodyPr>
          <a:lstStyle/>
          <a:p>
            <a:r>
              <a:rPr lang="en-US" altLang="en-US"/>
              <a:t>PMI OPM3</a:t>
            </a:r>
          </a:p>
        </p:txBody>
      </p:sp>
      <p:pic>
        <p:nvPicPr>
          <p:cNvPr id="115716" name="Picture 5" descr="OPM3%20Model">
            <a:extLst>
              <a:ext uri="{FF2B5EF4-FFF2-40B4-BE49-F238E27FC236}">
                <a16:creationId xmlns:a16="http://schemas.microsoft.com/office/drawing/2014/main" id="{FB742386-F985-4E79-A9DF-DFA3397D68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524000"/>
            <a:ext cx="6229350"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7" name="WordArt 6">
            <a:extLst>
              <a:ext uri="{FF2B5EF4-FFF2-40B4-BE49-F238E27FC236}">
                <a16:creationId xmlns:a16="http://schemas.microsoft.com/office/drawing/2014/main" id="{61F4C369-B364-4525-BE22-0990EAD36B55}"/>
              </a:ext>
            </a:extLst>
          </p:cNvPr>
          <p:cNvSpPr>
            <a:spLocks noChangeArrowheads="1" noChangeShapeType="1" noTextEdit="1"/>
          </p:cNvSpPr>
          <p:nvPr/>
        </p:nvSpPr>
        <p:spPr bwMode="auto">
          <a:xfrm rot="16200000">
            <a:off x="8053388" y="3833813"/>
            <a:ext cx="2019300" cy="2952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000" kern="10">
                <a:solidFill>
                  <a:srgbClr val="336699"/>
                </a:solidFill>
                <a:effectLst>
                  <a:outerShdw dist="45791" dir="2021404" algn="ctr" rotWithShape="0">
                    <a:srgbClr val="B2B2B2">
                      <a:alpha val="79999"/>
                    </a:srgbClr>
                  </a:outerShdw>
                </a:effectLst>
                <a:cs typeface="Times New Roman" panose="02020603050405020304" pitchFamily="18" charset="0"/>
              </a:rPr>
              <a:t>Increasing Maturity</a:t>
            </a:r>
          </a:p>
        </p:txBody>
      </p:sp>
      <p:sp>
        <p:nvSpPr>
          <p:cNvPr id="115718" name="Line 7">
            <a:extLst>
              <a:ext uri="{FF2B5EF4-FFF2-40B4-BE49-F238E27FC236}">
                <a16:creationId xmlns:a16="http://schemas.microsoft.com/office/drawing/2014/main" id="{B513BB17-6C83-42D1-AB80-598B9FC335FF}"/>
              </a:ext>
            </a:extLst>
          </p:cNvPr>
          <p:cNvSpPr>
            <a:spLocks noChangeShapeType="1"/>
          </p:cNvSpPr>
          <p:nvPr/>
        </p:nvSpPr>
        <p:spPr bwMode="auto">
          <a:xfrm flipV="1">
            <a:off x="9296400" y="2819400"/>
            <a:ext cx="0" cy="2209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 name="Date Placeholder 1">
            <a:extLst>
              <a:ext uri="{FF2B5EF4-FFF2-40B4-BE49-F238E27FC236}">
                <a16:creationId xmlns:a16="http://schemas.microsoft.com/office/drawing/2014/main" id="{319D7D7C-FBE4-41DB-9615-6D03F78B7E90}"/>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0AE3F513-4B04-401F-B495-D94606737305}"/>
              </a:ext>
            </a:extLst>
          </p:cNvPr>
          <p:cNvSpPr>
            <a:spLocks noGrp="1"/>
          </p:cNvSpPr>
          <p:nvPr>
            <p:ph type="sldNum" sz="quarter" idx="12"/>
          </p:nvPr>
        </p:nvSpPr>
        <p:spPr/>
        <p:txBody>
          <a:bodyPr/>
          <a:lstStyle/>
          <a:p>
            <a:fld id="{71B7BAC7-FE87-40F6-AA24-4F4685D1B022}" type="slidenum">
              <a:rPr lang="en-US" smtClean="0"/>
              <a:t>48</a:t>
            </a:fld>
            <a:endParaRPr lang="en-US"/>
          </a:p>
        </p:txBody>
      </p:sp>
    </p:spTree>
    <p:extLst>
      <p:ext uri="{BB962C8B-B14F-4D97-AF65-F5344CB8AC3E}">
        <p14:creationId xmlns:p14="http://schemas.microsoft.com/office/powerpoint/2010/main" val="22887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4">
            <a:extLst>
              <a:ext uri="{FF2B5EF4-FFF2-40B4-BE49-F238E27FC236}">
                <a16:creationId xmlns:a16="http://schemas.microsoft.com/office/drawing/2014/main" id="{4CF6919D-A067-41A5-96FF-AFC044B63340}"/>
              </a:ext>
            </a:extLst>
          </p:cNvPr>
          <p:cNvSpPr>
            <a:spLocks noChangeArrowheads="1"/>
          </p:cNvSpPr>
          <p:nvPr/>
        </p:nvSpPr>
        <p:spPr bwMode="auto">
          <a:xfrm>
            <a:off x="1981200" y="1219200"/>
            <a:ext cx="72136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800" b="1">
                <a:solidFill>
                  <a:srgbClr val="000000"/>
                </a:solidFill>
                <a:latin typeface="Arial" panose="020B0604020202020204" pitchFamily="34" charset="0"/>
              </a:rPr>
              <a:t>Executive Maturity Must Precede Process Maturity</a:t>
            </a:r>
          </a:p>
        </p:txBody>
      </p:sp>
      <p:grpSp>
        <p:nvGrpSpPr>
          <p:cNvPr id="119812" name="Group 5">
            <a:extLst>
              <a:ext uri="{FF2B5EF4-FFF2-40B4-BE49-F238E27FC236}">
                <a16:creationId xmlns:a16="http://schemas.microsoft.com/office/drawing/2014/main" id="{D476797D-3B4C-4A26-8221-D83DB1CFCA08}"/>
              </a:ext>
            </a:extLst>
          </p:cNvPr>
          <p:cNvGrpSpPr>
            <a:grpSpLocks/>
          </p:cNvGrpSpPr>
          <p:nvPr/>
        </p:nvGrpSpPr>
        <p:grpSpPr bwMode="auto">
          <a:xfrm>
            <a:off x="2286001" y="1524000"/>
            <a:ext cx="7599363" cy="4205288"/>
            <a:chOff x="706" y="1104"/>
            <a:chExt cx="4924" cy="2795"/>
          </a:xfrm>
        </p:grpSpPr>
        <p:sp>
          <p:nvSpPr>
            <p:cNvPr id="119815" name="AutoShape 6">
              <a:extLst>
                <a:ext uri="{FF2B5EF4-FFF2-40B4-BE49-F238E27FC236}">
                  <a16:creationId xmlns:a16="http://schemas.microsoft.com/office/drawing/2014/main" id="{FD1F90CC-6AA6-427D-91A6-1ABC6E8527B5}"/>
                </a:ext>
              </a:extLst>
            </p:cNvPr>
            <p:cNvSpPr>
              <a:spLocks noChangeArrowheads="1"/>
            </p:cNvSpPr>
            <p:nvPr/>
          </p:nvSpPr>
          <p:spPr bwMode="auto">
            <a:xfrm>
              <a:off x="4002" y="2292"/>
              <a:ext cx="713" cy="419"/>
            </a:xfrm>
            <a:prstGeom prst="roundRect">
              <a:avLst>
                <a:gd name="adj" fmla="val 23491"/>
              </a:avLst>
            </a:prstGeom>
            <a:solidFill>
              <a:srgbClr val="FFFFFF"/>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16" name="AutoShape 7">
              <a:extLst>
                <a:ext uri="{FF2B5EF4-FFF2-40B4-BE49-F238E27FC236}">
                  <a16:creationId xmlns:a16="http://schemas.microsoft.com/office/drawing/2014/main" id="{EE6C6B34-8596-47B9-B6BE-0BA876B732D5}"/>
                </a:ext>
              </a:extLst>
            </p:cNvPr>
            <p:cNvSpPr>
              <a:spLocks noChangeArrowheads="1"/>
            </p:cNvSpPr>
            <p:nvPr/>
          </p:nvSpPr>
          <p:spPr bwMode="auto">
            <a:xfrm>
              <a:off x="4499" y="1698"/>
              <a:ext cx="718" cy="420"/>
            </a:xfrm>
            <a:prstGeom prst="roundRect">
              <a:avLst>
                <a:gd name="adj" fmla="val 23491"/>
              </a:avLst>
            </a:prstGeom>
            <a:solidFill>
              <a:srgbClr val="FFFFFF"/>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17" name="AutoShape 8">
              <a:extLst>
                <a:ext uri="{FF2B5EF4-FFF2-40B4-BE49-F238E27FC236}">
                  <a16:creationId xmlns:a16="http://schemas.microsoft.com/office/drawing/2014/main" id="{0DA45ACE-DC48-49B3-B5E5-F3F24A138DA9}"/>
                </a:ext>
              </a:extLst>
            </p:cNvPr>
            <p:cNvSpPr>
              <a:spLocks noChangeArrowheads="1"/>
            </p:cNvSpPr>
            <p:nvPr/>
          </p:nvSpPr>
          <p:spPr bwMode="auto">
            <a:xfrm>
              <a:off x="4878" y="1104"/>
              <a:ext cx="714" cy="420"/>
            </a:xfrm>
            <a:prstGeom prst="roundRect">
              <a:avLst>
                <a:gd name="adj" fmla="val 23491"/>
              </a:avLst>
            </a:prstGeom>
            <a:solidFill>
              <a:srgbClr val="FFFFFF"/>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18" name="AutoShape 9">
              <a:extLst>
                <a:ext uri="{FF2B5EF4-FFF2-40B4-BE49-F238E27FC236}">
                  <a16:creationId xmlns:a16="http://schemas.microsoft.com/office/drawing/2014/main" id="{80F001F7-8E68-48A9-8AC1-41C273112EF4}"/>
                </a:ext>
              </a:extLst>
            </p:cNvPr>
            <p:cNvSpPr>
              <a:spLocks noChangeArrowheads="1"/>
            </p:cNvSpPr>
            <p:nvPr/>
          </p:nvSpPr>
          <p:spPr bwMode="auto">
            <a:xfrm>
              <a:off x="3515" y="2886"/>
              <a:ext cx="715" cy="419"/>
            </a:xfrm>
            <a:prstGeom prst="roundRect">
              <a:avLst>
                <a:gd name="adj" fmla="val 23491"/>
              </a:avLst>
            </a:prstGeom>
            <a:solidFill>
              <a:srgbClr val="FFFFFF"/>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19" name="Rectangle 10">
              <a:extLst>
                <a:ext uri="{FF2B5EF4-FFF2-40B4-BE49-F238E27FC236}">
                  <a16:creationId xmlns:a16="http://schemas.microsoft.com/office/drawing/2014/main" id="{21B42D13-BB50-499C-8EA9-2AC8CB9C3995}"/>
                </a:ext>
              </a:extLst>
            </p:cNvPr>
            <p:cNvSpPr>
              <a:spLocks noChangeArrowheads="1"/>
            </p:cNvSpPr>
            <p:nvPr/>
          </p:nvSpPr>
          <p:spPr bwMode="auto">
            <a:xfrm>
              <a:off x="4057" y="1202"/>
              <a:ext cx="589"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Continuously Improving Process</a:t>
              </a:r>
            </a:p>
          </p:txBody>
        </p:sp>
        <p:sp>
          <p:nvSpPr>
            <p:cNvPr id="119820" name="Rectangle 11">
              <a:extLst>
                <a:ext uri="{FF2B5EF4-FFF2-40B4-BE49-F238E27FC236}">
                  <a16:creationId xmlns:a16="http://schemas.microsoft.com/office/drawing/2014/main" id="{5FB952D4-D055-44F0-A4EA-5E8682F6DFD5}"/>
                </a:ext>
              </a:extLst>
            </p:cNvPr>
            <p:cNvSpPr>
              <a:spLocks noChangeArrowheads="1"/>
            </p:cNvSpPr>
            <p:nvPr/>
          </p:nvSpPr>
          <p:spPr bwMode="auto">
            <a:xfrm>
              <a:off x="3683" y="1814"/>
              <a:ext cx="582"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Predictable Process</a:t>
              </a:r>
            </a:p>
          </p:txBody>
        </p:sp>
        <p:sp>
          <p:nvSpPr>
            <p:cNvPr id="119821" name="Rectangle 12">
              <a:extLst>
                <a:ext uri="{FF2B5EF4-FFF2-40B4-BE49-F238E27FC236}">
                  <a16:creationId xmlns:a16="http://schemas.microsoft.com/office/drawing/2014/main" id="{C230D1B7-C06B-49A7-A0ED-CB4C5B30AAF8}"/>
                </a:ext>
              </a:extLst>
            </p:cNvPr>
            <p:cNvSpPr>
              <a:spLocks noChangeArrowheads="1"/>
            </p:cNvSpPr>
            <p:nvPr/>
          </p:nvSpPr>
          <p:spPr bwMode="auto">
            <a:xfrm>
              <a:off x="3194" y="2420"/>
              <a:ext cx="5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Standard, Consistent Process</a:t>
              </a:r>
            </a:p>
          </p:txBody>
        </p:sp>
        <p:sp>
          <p:nvSpPr>
            <p:cNvPr id="119822" name="Rectangle 13">
              <a:extLst>
                <a:ext uri="{FF2B5EF4-FFF2-40B4-BE49-F238E27FC236}">
                  <a16:creationId xmlns:a16="http://schemas.microsoft.com/office/drawing/2014/main" id="{F487DF69-634B-4CA3-AB20-93266A33A9E2}"/>
                </a:ext>
              </a:extLst>
            </p:cNvPr>
            <p:cNvSpPr>
              <a:spLocks noChangeArrowheads="1"/>
            </p:cNvSpPr>
            <p:nvPr/>
          </p:nvSpPr>
          <p:spPr bwMode="auto">
            <a:xfrm>
              <a:off x="2711" y="3031"/>
              <a:ext cx="582"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Disciplined Procedures</a:t>
              </a:r>
            </a:p>
          </p:txBody>
        </p:sp>
        <p:sp>
          <p:nvSpPr>
            <p:cNvPr id="119823" name="Freeform 14">
              <a:extLst>
                <a:ext uri="{FF2B5EF4-FFF2-40B4-BE49-F238E27FC236}">
                  <a16:creationId xmlns:a16="http://schemas.microsoft.com/office/drawing/2014/main" id="{0A2F4F99-C26B-4473-826F-8F85982D56A2}"/>
                </a:ext>
              </a:extLst>
            </p:cNvPr>
            <p:cNvSpPr>
              <a:spLocks/>
            </p:cNvSpPr>
            <p:nvPr/>
          </p:nvSpPr>
          <p:spPr bwMode="auto">
            <a:xfrm>
              <a:off x="3240" y="3094"/>
              <a:ext cx="250" cy="377"/>
            </a:xfrm>
            <a:custGeom>
              <a:avLst/>
              <a:gdLst>
                <a:gd name="T0" fmla="*/ 40 w 280"/>
                <a:gd name="T1" fmla="*/ 0 h 472"/>
                <a:gd name="T2" fmla="*/ 35 w 280"/>
                <a:gd name="T3" fmla="*/ 2 h 472"/>
                <a:gd name="T4" fmla="*/ 29 w 280"/>
                <a:gd name="T5" fmla="*/ 2 h 472"/>
                <a:gd name="T6" fmla="*/ 24 w 280"/>
                <a:gd name="T7" fmla="*/ 2 h 472"/>
                <a:gd name="T8" fmla="*/ 20 w 280"/>
                <a:gd name="T9" fmla="*/ 2 h 472"/>
                <a:gd name="T10" fmla="*/ 15 w 280"/>
                <a:gd name="T11" fmla="*/ 2 h 472"/>
                <a:gd name="T12" fmla="*/ 12 w 280"/>
                <a:gd name="T13" fmla="*/ 2 h 472"/>
                <a:gd name="T14" fmla="*/ 9 w 280"/>
                <a:gd name="T15" fmla="*/ 3 h 472"/>
                <a:gd name="T16" fmla="*/ 5 w 280"/>
                <a:gd name="T17" fmla="*/ 4 h 472"/>
                <a:gd name="T18" fmla="*/ 4 w 280"/>
                <a:gd name="T19" fmla="*/ 5 h 472"/>
                <a:gd name="T20" fmla="*/ 4 w 280"/>
                <a:gd name="T21" fmla="*/ 6 h 472"/>
                <a:gd name="T22" fmla="*/ 3 w 280"/>
                <a:gd name="T23" fmla="*/ 6 h 472"/>
                <a:gd name="T24" fmla="*/ 0 w 280"/>
                <a:gd name="T25" fmla="*/ 7 h 472"/>
                <a:gd name="T26" fmla="*/ 0 w 280"/>
                <a:gd name="T27" fmla="*/ 8 h 472"/>
                <a:gd name="T28" fmla="*/ 4 w 280"/>
                <a:gd name="T29" fmla="*/ 9 h 472"/>
                <a:gd name="T30" fmla="*/ 4 w 280"/>
                <a:gd name="T31" fmla="*/ 10 h 472"/>
                <a:gd name="T32" fmla="*/ 4 w 280"/>
                <a:gd name="T33" fmla="*/ 11 h 4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0"/>
                <a:gd name="T52" fmla="*/ 0 h 472"/>
                <a:gd name="T53" fmla="*/ 280 w 280"/>
                <a:gd name="T54" fmla="*/ 472 h 47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0" h="472">
                  <a:moveTo>
                    <a:pt x="279" y="0"/>
                  </a:moveTo>
                  <a:lnTo>
                    <a:pt x="239" y="10"/>
                  </a:lnTo>
                  <a:lnTo>
                    <a:pt x="202" y="24"/>
                  </a:lnTo>
                  <a:lnTo>
                    <a:pt x="167" y="42"/>
                  </a:lnTo>
                  <a:lnTo>
                    <a:pt x="136" y="62"/>
                  </a:lnTo>
                  <a:lnTo>
                    <a:pt x="106" y="86"/>
                  </a:lnTo>
                  <a:lnTo>
                    <a:pt x="81" y="114"/>
                  </a:lnTo>
                  <a:lnTo>
                    <a:pt x="58" y="144"/>
                  </a:lnTo>
                  <a:lnTo>
                    <a:pt x="39" y="175"/>
                  </a:lnTo>
                  <a:lnTo>
                    <a:pt x="23" y="210"/>
                  </a:lnTo>
                  <a:lnTo>
                    <a:pt x="11" y="244"/>
                  </a:lnTo>
                  <a:lnTo>
                    <a:pt x="3" y="282"/>
                  </a:lnTo>
                  <a:lnTo>
                    <a:pt x="0" y="319"/>
                  </a:lnTo>
                  <a:lnTo>
                    <a:pt x="0" y="357"/>
                  </a:lnTo>
                  <a:lnTo>
                    <a:pt x="4" y="395"/>
                  </a:lnTo>
                  <a:lnTo>
                    <a:pt x="14" y="434"/>
                  </a:lnTo>
                  <a:lnTo>
                    <a:pt x="29" y="471"/>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24" name="Freeform 15">
              <a:extLst>
                <a:ext uri="{FF2B5EF4-FFF2-40B4-BE49-F238E27FC236}">
                  <a16:creationId xmlns:a16="http://schemas.microsoft.com/office/drawing/2014/main" id="{B64F1258-A034-4067-8BEE-E701434B214F}"/>
                </a:ext>
              </a:extLst>
            </p:cNvPr>
            <p:cNvSpPr>
              <a:spLocks/>
            </p:cNvSpPr>
            <p:nvPr/>
          </p:nvSpPr>
          <p:spPr bwMode="auto">
            <a:xfrm>
              <a:off x="3730" y="2500"/>
              <a:ext cx="252" cy="376"/>
            </a:xfrm>
            <a:custGeom>
              <a:avLst/>
              <a:gdLst>
                <a:gd name="T0" fmla="*/ 41 w 282"/>
                <a:gd name="T1" fmla="*/ 0 h 471"/>
                <a:gd name="T2" fmla="*/ 36 w 282"/>
                <a:gd name="T3" fmla="*/ 2 h 471"/>
                <a:gd name="T4" fmla="*/ 30 w 282"/>
                <a:gd name="T5" fmla="*/ 2 h 471"/>
                <a:gd name="T6" fmla="*/ 25 w 282"/>
                <a:gd name="T7" fmla="*/ 2 h 471"/>
                <a:gd name="T8" fmla="*/ 21 w 282"/>
                <a:gd name="T9" fmla="*/ 2 h 471"/>
                <a:gd name="T10" fmla="*/ 16 w 282"/>
                <a:gd name="T11" fmla="*/ 2 h 471"/>
                <a:gd name="T12" fmla="*/ 12 w 282"/>
                <a:gd name="T13" fmla="*/ 2 h 471"/>
                <a:gd name="T14" fmla="*/ 9 w 282"/>
                <a:gd name="T15" fmla="*/ 3 h 471"/>
                <a:gd name="T16" fmla="*/ 6 w 282"/>
                <a:gd name="T17" fmla="*/ 4 h 471"/>
                <a:gd name="T18" fmla="*/ 4 w 282"/>
                <a:gd name="T19" fmla="*/ 5 h 471"/>
                <a:gd name="T20" fmla="*/ 4 w 282"/>
                <a:gd name="T21" fmla="*/ 6 h 471"/>
                <a:gd name="T22" fmla="*/ 3 w 282"/>
                <a:gd name="T23" fmla="*/ 6 h 471"/>
                <a:gd name="T24" fmla="*/ 0 w 282"/>
                <a:gd name="T25" fmla="*/ 7 h 471"/>
                <a:gd name="T26" fmla="*/ 0 w 282"/>
                <a:gd name="T27" fmla="*/ 8 h 471"/>
                <a:gd name="T28" fmla="*/ 4 w 282"/>
                <a:gd name="T29" fmla="*/ 9 h 471"/>
                <a:gd name="T30" fmla="*/ 4 w 282"/>
                <a:gd name="T31" fmla="*/ 10 h 471"/>
                <a:gd name="T32" fmla="*/ 4 w 282"/>
                <a:gd name="T33" fmla="*/ 10 h 4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2"/>
                <a:gd name="T52" fmla="*/ 0 h 471"/>
                <a:gd name="T53" fmla="*/ 282 w 282"/>
                <a:gd name="T54" fmla="*/ 471 h 4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2" h="471">
                  <a:moveTo>
                    <a:pt x="281" y="0"/>
                  </a:moveTo>
                  <a:lnTo>
                    <a:pt x="240" y="10"/>
                  </a:lnTo>
                  <a:lnTo>
                    <a:pt x="203" y="24"/>
                  </a:lnTo>
                  <a:lnTo>
                    <a:pt x="168" y="41"/>
                  </a:lnTo>
                  <a:lnTo>
                    <a:pt x="136" y="62"/>
                  </a:lnTo>
                  <a:lnTo>
                    <a:pt x="106" y="86"/>
                  </a:lnTo>
                  <a:lnTo>
                    <a:pt x="82" y="114"/>
                  </a:lnTo>
                  <a:lnTo>
                    <a:pt x="58" y="144"/>
                  </a:lnTo>
                  <a:lnTo>
                    <a:pt x="39" y="175"/>
                  </a:lnTo>
                  <a:lnTo>
                    <a:pt x="23" y="209"/>
                  </a:lnTo>
                  <a:lnTo>
                    <a:pt x="12" y="244"/>
                  </a:lnTo>
                  <a:lnTo>
                    <a:pt x="3" y="281"/>
                  </a:lnTo>
                  <a:lnTo>
                    <a:pt x="0" y="317"/>
                  </a:lnTo>
                  <a:lnTo>
                    <a:pt x="0" y="357"/>
                  </a:lnTo>
                  <a:lnTo>
                    <a:pt x="4" y="394"/>
                  </a:lnTo>
                  <a:lnTo>
                    <a:pt x="14" y="433"/>
                  </a:lnTo>
                  <a:lnTo>
                    <a:pt x="29" y="47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25" name="Freeform 16">
              <a:extLst>
                <a:ext uri="{FF2B5EF4-FFF2-40B4-BE49-F238E27FC236}">
                  <a16:creationId xmlns:a16="http://schemas.microsoft.com/office/drawing/2014/main" id="{CF6CD287-099F-49A6-A27E-576F11B726D8}"/>
                </a:ext>
              </a:extLst>
            </p:cNvPr>
            <p:cNvSpPr>
              <a:spLocks/>
            </p:cNvSpPr>
            <p:nvPr/>
          </p:nvSpPr>
          <p:spPr bwMode="auto">
            <a:xfrm>
              <a:off x="4220" y="1905"/>
              <a:ext cx="253" cy="376"/>
            </a:xfrm>
            <a:custGeom>
              <a:avLst/>
              <a:gdLst>
                <a:gd name="T0" fmla="*/ 41 w 283"/>
                <a:gd name="T1" fmla="*/ 0 h 470"/>
                <a:gd name="T2" fmla="*/ 36 w 283"/>
                <a:gd name="T3" fmla="*/ 2 h 470"/>
                <a:gd name="T4" fmla="*/ 30 w 283"/>
                <a:gd name="T5" fmla="*/ 2 h 470"/>
                <a:gd name="T6" fmla="*/ 26 w 283"/>
                <a:gd name="T7" fmla="*/ 2 h 470"/>
                <a:gd name="T8" fmla="*/ 21 w 283"/>
                <a:gd name="T9" fmla="*/ 2 h 470"/>
                <a:gd name="T10" fmla="*/ 16 w 283"/>
                <a:gd name="T11" fmla="*/ 2 h 470"/>
                <a:gd name="T12" fmla="*/ 12 w 283"/>
                <a:gd name="T13" fmla="*/ 2 h 470"/>
                <a:gd name="T14" fmla="*/ 9 w 283"/>
                <a:gd name="T15" fmla="*/ 3 h 470"/>
                <a:gd name="T16" fmla="*/ 6 w 283"/>
                <a:gd name="T17" fmla="*/ 4 h 470"/>
                <a:gd name="T18" fmla="*/ 4 w 283"/>
                <a:gd name="T19" fmla="*/ 5 h 470"/>
                <a:gd name="T20" fmla="*/ 4 w 283"/>
                <a:gd name="T21" fmla="*/ 6 h 470"/>
                <a:gd name="T22" fmla="*/ 3 w 283"/>
                <a:gd name="T23" fmla="*/ 6 h 470"/>
                <a:gd name="T24" fmla="*/ 0 w 283"/>
                <a:gd name="T25" fmla="*/ 7 h 470"/>
                <a:gd name="T26" fmla="*/ 0 w 283"/>
                <a:gd name="T27" fmla="*/ 8 h 470"/>
                <a:gd name="T28" fmla="*/ 4 w 283"/>
                <a:gd name="T29" fmla="*/ 9 h 470"/>
                <a:gd name="T30" fmla="*/ 4 w 283"/>
                <a:gd name="T31" fmla="*/ 10 h 470"/>
                <a:gd name="T32" fmla="*/ 4 w 283"/>
                <a:gd name="T33" fmla="*/ 11 h 4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3"/>
                <a:gd name="T52" fmla="*/ 0 h 470"/>
                <a:gd name="T53" fmla="*/ 283 w 283"/>
                <a:gd name="T54" fmla="*/ 470 h 4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3" h="470">
                  <a:moveTo>
                    <a:pt x="282" y="0"/>
                  </a:moveTo>
                  <a:lnTo>
                    <a:pt x="241" y="10"/>
                  </a:lnTo>
                  <a:lnTo>
                    <a:pt x="204" y="24"/>
                  </a:lnTo>
                  <a:lnTo>
                    <a:pt x="169" y="40"/>
                  </a:lnTo>
                  <a:lnTo>
                    <a:pt x="137" y="62"/>
                  </a:lnTo>
                  <a:lnTo>
                    <a:pt x="106" y="86"/>
                  </a:lnTo>
                  <a:lnTo>
                    <a:pt x="82" y="113"/>
                  </a:lnTo>
                  <a:lnTo>
                    <a:pt x="59" y="144"/>
                  </a:lnTo>
                  <a:lnTo>
                    <a:pt x="40" y="174"/>
                  </a:lnTo>
                  <a:lnTo>
                    <a:pt x="24" y="209"/>
                  </a:lnTo>
                  <a:lnTo>
                    <a:pt x="12" y="243"/>
                  </a:lnTo>
                  <a:lnTo>
                    <a:pt x="3" y="281"/>
                  </a:lnTo>
                  <a:lnTo>
                    <a:pt x="0" y="317"/>
                  </a:lnTo>
                  <a:lnTo>
                    <a:pt x="0" y="356"/>
                  </a:lnTo>
                  <a:lnTo>
                    <a:pt x="4" y="393"/>
                  </a:lnTo>
                  <a:lnTo>
                    <a:pt x="14" y="431"/>
                  </a:lnTo>
                  <a:lnTo>
                    <a:pt x="29" y="469"/>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26" name="Freeform 17">
              <a:extLst>
                <a:ext uri="{FF2B5EF4-FFF2-40B4-BE49-F238E27FC236}">
                  <a16:creationId xmlns:a16="http://schemas.microsoft.com/office/drawing/2014/main" id="{62E8E423-D53F-48A9-AD6E-094BAB0C3D3C}"/>
                </a:ext>
              </a:extLst>
            </p:cNvPr>
            <p:cNvSpPr>
              <a:spLocks/>
            </p:cNvSpPr>
            <p:nvPr/>
          </p:nvSpPr>
          <p:spPr bwMode="auto">
            <a:xfrm>
              <a:off x="4602" y="1309"/>
              <a:ext cx="252" cy="376"/>
            </a:xfrm>
            <a:custGeom>
              <a:avLst/>
              <a:gdLst>
                <a:gd name="T0" fmla="*/ 41 w 282"/>
                <a:gd name="T1" fmla="*/ 0 h 471"/>
                <a:gd name="T2" fmla="*/ 36 w 282"/>
                <a:gd name="T3" fmla="*/ 2 h 471"/>
                <a:gd name="T4" fmla="*/ 30 w 282"/>
                <a:gd name="T5" fmla="*/ 2 h 471"/>
                <a:gd name="T6" fmla="*/ 25 w 282"/>
                <a:gd name="T7" fmla="*/ 2 h 471"/>
                <a:gd name="T8" fmla="*/ 21 w 282"/>
                <a:gd name="T9" fmla="*/ 2 h 471"/>
                <a:gd name="T10" fmla="*/ 16 w 282"/>
                <a:gd name="T11" fmla="*/ 2 h 471"/>
                <a:gd name="T12" fmla="*/ 12 w 282"/>
                <a:gd name="T13" fmla="*/ 2 h 471"/>
                <a:gd name="T14" fmla="*/ 9 w 282"/>
                <a:gd name="T15" fmla="*/ 3 h 471"/>
                <a:gd name="T16" fmla="*/ 6 w 282"/>
                <a:gd name="T17" fmla="*/ 4 h 471"/>
                <a:gd name="T18" fmla="*/ 4 w 282"/>
                <a:gd name="T19" fmla="*/ 5 h 471"/>
                <a:gd name="T20" fmla="*/ 4 w 282"/>
                <a:gd name="T21" fmla="*/ 6 h 471"/>
                <a:gd name="T22" fmla="*/ 3 w 282"/>
                <a:gd name="T23" fmla="*/ 6 h 471"/>
                <a:gd name="T24" fmla="*/ 0 w 282"/>
                <a:gd name="T25" fmla="*/ 7 h 471"/>
                <a:gd name="T26" fmla="*/ 0 w 282"/>
                <a:gd name="T27" fmla="*/ 8 h 471"/>
                <a:gd name="T28" fmla="*/ 4 w 282"/>
                <a:gd name="T29" fmla="*/ 9 h 471"/>
                <a:gd name="T30" fmla="*/ 4 w 282"/>
                <a:gd name="T31" fmla="*/ 10 h 471"/>
                <a:gd name="T32" fmla="*/ 4 w 282"/>
                <a:gd name="T33" fmla="*/ 10 h 4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2"/>
                <a:gd name="T52" fmla="*/ 0 h 471"/>
                <a:gd name="T53" fmla="*/ 282 w 282"/>
                <a:gd name="T54" fmla="*/ 471 h 4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2" h="471">
                  <a:moveTo>
                    <a:pt x="281" y="0"/>
                  </a:moveTo>
                  <a:lnTo>
                    <a:pt x="240" y="10"/>
                  </a:lnTo>
                  <a:lnTo>
                    <a:pt x="203" y="23"/>
                  </a:lnTo>
                  <a:lnTo>
                    <a:pt x="168" y="41"/>
                  </a:lnTo>
                  <a:lnTo>
                    <a:pt x="137" y="62"/>
                  </a:lnTo>
                  <a:lnTo>
                    <a:pt x="107" y="86"/>
                  </a:lnTo>
                  <a:lnTo>
                    <a:pt x="82" y="113"/>
                  </a:lnTo>
                  <a:lnTo>
                    <a:pt x="59" y="144"/>
                  </a:lnTo>
                  <a:lnTo>
                    <a:pt x="40" y="175"/>
                  </a:lnTo>
                  <a:lnTo>
                    <a:pt x="24" y="210"/>
                  </a:lnTo>
                  <a:lnTo>
                    <a:pt x="12" y="244"/>
                  </a:lnTo>
                  <a:lnTo>
                    <a:pt x="3" y="282"/>
                  </a:lnTo>
                  <a:lnTo>
                    <a:pt x="0" y="318"/>
                  </a:lnTo>
                  <a:lnTo>
                    <a:pt x="0" y="357"/>
                  </a:lnTo>
                  <a:lnTo>
                    <a:pt x="4" y="395"/>
                  </a:lnTo>
                  <a:lnTo>
                    <a:pt x="14" y="433"/>
                  </a:lnTo>
                  <a:lnTo>
                    <a:pt x="29" y="47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27" name="Rectangle 18">
              <a:extLst>
                <a:ext uri="{FF2B5EF4-FFF2-40B4-BE49-F238E27FC236}">
                  <a16:creationId xmlns:a16="http://schemas.microsoft.com/office/drawing/2014/main" id="{9265BECA-E833-4095-B0BA-3011220B6276}"/>
                </a:ext>
              </a:extLst>
            </p:cNvPr>
            <p:cNvSpPr>
              <a:spLocks noChangeArrowheads="1"/>
            </p:cNvSpPr>
            <p:nvPr/>
          </p:nvSpPr>
          <p:spPr bwMode="auto">
            <a:xfrm>
              <a:off x="4957" y="1196"/>
              <a:ext cx="61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Optimizing</a:t>
              </a:r>
            </a:p>
            <a:p>
              <a:r>
                <a:rPr lang="en-US" altLang="en-US" sz="1400" b="1">
                  <a:solidFill>
                    <a:srgbClr val="000000"/>
                  </a:solidFill>
                  <a:latin typeface="Arial" panose="020B0604020202020204" pitchFamily="34" charset="0"/>
                </a:rPr>
                <a:t>(5)</a:t>
              </a:r>
            </a:p>
          </p:txBody>
        </p:sp>
        <p:sp>
          <p:nvSpPr>
            <p:cNvPr id="119828" name="Rectangle 19">
              <a:extLst>
                <a:ext uri="{FF2B5EF4-FFF2-40B4-BE49-F238E27FC236}">
                  <a16:creationId xmlns:a16="http://schemas.microsoft.com/office/drawing/2014/main" id="{BC6FA575-3944-4666-97CB-C4665161EB4D}"/>
                </a:ext>
              </a:extLst>
            </p:cNvPr>
            <p:cNvSpPr>
              <a:spLocks noChangeArrowheads="1"/>
            </p:cNvSpPr>
            <p:nvPr/>
          </p:nvSpPr>
          <p:spPr bwMode="auto">
            <a:xfrm>
              <a:off x="4566" y="1777"/>
              <a:ext cx="615"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Managed</a:t>
              </a:r>
            </a:p>
            <a:p>
              <a:r>
                <a:rPr lang="en-US" altLang="en-US" sz="1400" b="1">
                  <a:solidFill>
                    <a:srgbClr val="000000"/>
                  </a:solidFill>
                  <a:latin typeface="Arial" panose="020B0604020202020204" pitchFamily="34" charset="0"/>
                </a:rPr>
                <a:t>(4)</a:t>
              </a:r>
            </a:p>
          </p:txBody>
        </p:sp>
        <p:sp>
          <p:nvSpPr>
            <p:cNvPr id="119829" name="Rectangle 20">
              <a:extLst>
                <a:ext uri="{FF2B5EF4-FFF2-40B4-BE49-F238E27FC236}">
                  <a16:creationId xmlns:a16="http://schemas.microsoft.com/office/drawing/2014/main" id="{71A606F3-105F-4377-AD75-9B9E108384D0}"/>
                </a:ext>
              </a:extLst>
            </p:cNvPr>
            <p:cNvSpPr>
              <a:spLocks noChangeArrowheads="1"/>
            </p:cNvSpPr>
            <p:nvPr/>
          </p:nvSpPr>
          <p:spPr bwMode="auto">
            <a:xfrm>
              <a:off x="4076" y="2382"/>
              <a:ext cx="61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Defined</a:t>
              </a:r>
            </a:p>
            <a:p>
              <a:r>
                <a:rPr lang="en-US" altLang="en-US" sz="1400" b="1">
                  <a:solidFill>
                    <a:srgbClr val="000000"/>
                  </a:solidFill>
                  <a:latin typeface="Arial" panose="020B0604020202020204" pitchFamily="34" charset="0"/>
                </a:rPr>
                <a:t>(3)</a:t>
              </a:r>
            </a:p>
          </p:txBody>
        </p:sp>
        <p:sp>
          <p:nvSpPr>
            <p:cNvPr id="119830" name="Rectangle 21">
              <a:extLst>
                <a:ext uri="{FF2B5EF4-FFF2-40B4-BE49-F238E27FC236}">
                  <a16:creationId xmlns:a16="http://schemas.microsoft.com/office/drawing/2014/main" id="{15BB45CE-358D-4980-A16B-8D7CBE9F4A5A}"/>
                </a:ext>
              </a:extLst>
            </p:cNvPr>
            <p:cNvSpPr>
              <a:spLocks noChangeArrowheads="1"/>
            </p:cNvSpPr>
            <p:nvPr/>
          </p:nvSpPr>
          <p:spPr bwMode="auto">
            <a:xfrm>
              <a:off x="3587" y="2979"/>
              <a:ext cx="618"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Repeatable</a:t>
              </a:r>
            </a:p>
            <a:p>
              <a:r>
                <a:rPr lang="en-US" altLang="en-US" sz="1400" b="1">
                  <a:solidFill>
                    <a:srgbClr val="000000"/>
                  </a:solidFill>
                  <a:latin typeface="Arial" panose="020B0604020202020204" pitchFamily="34" charset="0"/>
                </a:rPr>
                <a:t>(2)</a:t>
              </a:r>
            </a:p>
          </p:txBody>
        </p:sp>
        <p:grpSp>
          <p:nvGrpSpPr>
            <p:cNvPr id="119831" name="Group 22">
              <a:extLst>
                <a:ext uri="{FF2B5EF4-FFF2-40B4-BE49-F238E27FC236}">
                  <a16:creationId xmlns:a16="http://schemas.microsoft.com/office/drawing/2014/main" id="{01501C60-934F-4BCF-959A-54DE2706FE71}"/>
                </a:ext>
              </a:extLst>
            </p:cNvPr>
            <p:cNvGrpSpPr>
              <a:grpSpLocks/>
            </p:cNvGrpSpPr>
            <p:nvPr/>
          </p:nvGrpSpPr>
          <p:grpSpPr bwMode="auto">
            <a:xfrm>
              <a:off x="3030" y="3480"/>
              <a:ext cx="714" cy="419"/>
              <a:chOff x="2604" y="3591"/>
              <a:chExt cx="801" cy="524"/>
            </a:xfrm>
          </p:grpSpPr>
          <p:sp>
            <p:nvSpPr>
              <p:cNvPr id="119857" name="AutoShape 23">
                <a:extLst>
                  <a:ext uri="{FF2B5EF4-FFF2-40B4-BE49-F238E27FC236}">
                    <a16:creationId xmlns:a16="http://schemas.microsoft.com/office/drawing/2014/main" id="{5FA57111-68BD-489D-BD61-17585E04E4A3}"/>
                  </a:ext>
                </a:extLst>
              </p:cNvPr>
              <p:cNvSpPr>
                <a:spLocks noChangeArrowheads="1"/>
              </p:cNvSpPr>
              <p:nvPr/>
            </p:nvSpPr>
            <p:spPr bwMode="auto">
              <a:xfrm>
                <a:off x="2604" y="3591"/>
                <a:ext cx="801" cy="524"/>
              </a:xfrm>
              <a:prstGeom prst="roundRect">
                <a:avLst>
                  <a:gd name="adj" fmla="val 23491"/>
                </a:avLst>
              </a:prstGeom>
              <a:solidFill>
                <a:srgbClr val="FFFFFF"/>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58" name="Rectangle 24">
                <a:extLst>
                  <a:ext uri="{FF2B5EF4-FFF2-40B4-BE49-F238E27FC236}">
                    <a16:creationId xmlns:a16="http://schemas.microsoft.com/office/drawing/2014/main" id="{DD17AA46-1538-4B94-8E27-565DB5BEF36E}"/>
                  </a:ext>
                </a:extLst>
              </p:cNvPr>
              <p:cNvSpPr>
                <a:spLocks noChangeArrowheads="1"/>
              </p:cNvSpPr>
              <p:nvPr/>
            </p:nvSpPr>
            <p:spPr bwMode="auto">
              <a:xfrm>
                <a:off x="2678" y="3691"/>
                <a:ext cx="688"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Initial</a:t>
                </a:r>
              </a:p>
              <a:p>
                <a:r>
                  <a:rPr lang="en-US" altLang="en-US" sz="1400" b="1">
                    <a:solidFill>
                      <a:srgbClr val="000000"/>
                    </a:solidFill>
                    <a:latin typeface="Arial" panose="020B0604020202020204" pitchFamily="34" charset="0"/>
                  </a:rPr>
                  <a:t>(1)</a:t>
                </a:r>
              </a:p>
            </p:txBody>
          </p:sp>
        </p:grpSp>
        <p:sp>
          <p:nvSpPr>
            <p:cNvPr id="119832" name="Rectangle 25">
              <a:extLst>
                <a:ext uri="{FF2B5EF4-FFF2-40B4-BE49-F238E27FC236}">
                  <a16:creationId xmlns:a16="http://schemas.microsoft.com/office/drawing/2014/main" id="{EB4CAD49-ADD1-4E2A-BF65-9756BA17FFCE}"/>
                </a:ext>
              </a:extLst>
            </p:cNvPr>
            <p:cNvSpPr>
              <a:spLocks noChangeArrowheads="1"/>
            </p:cNvSpPr>
            <p:nvPr/>
          </p:nvSpPr>
          <p:spPr bwMode="auto">
            <a:xfrm>
              <a:off x="1582" y="1687"/>
              <a:ext cx="589"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Need Management Program</a:t>
              </a:r>
            </a:p>
          </p:txBody>
        </p:sp>
        <p:sp>
          <p:nvSpPr>
            <p:cNvPr id="119833" name="Rectangle 26">
              <a:extLst>
                <a:ext uri="{FF2B5EF4-FFF2-40B4-BE49-F238E27FC236}">
                  <a16:creationId xmlns:a16="http://schemas.microsoft.com/office/drawing/2014/main" id="{7B15577B-4639-4692-BE7D-FA73CD6F5247}"/>
                </a:ext>
              </a:extLst>
            </p:cNvPr>
            <p:cNvSpPr>
              <a:spLocks noChangeArrowheads="1"/>
            </p:cNvSpPr>
            <p:nvPr/>
          </p:nvSpPr>
          <p:spPr bwMode="auto">
            <a:xfrm>
              <a:off x="1196" y="2273"/>
              <a:ext cx="58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Need Executive Oversight</a:t>
              </a:r>
            </a:p>
          </p:txBody>
        </p:sp>
        <p:sp>
          <p:nvSpPr>
            <p:cNvPr id="119834" name="Rectangle 27">
              <a:extLst>
                <a:ext uri="{FF2B5EF4-FFF2-40B4-BE49-F238E27FC236}">
                  <a16:creationId xmlns:a16="http://schemas.microsoft.com/office/drawing/2014/main" id="{78671810-80B8-4912-B85F-58B857FE3145}"/>
                </a:ext>
              </a:extLst>
            </p:cNvPr>
            <p:cNvSpPr>
              <a:spLocks noChangeArrowheads="1"/>
            </p:cNvSpPr>
            <p:nvPr/>
          </p:nvSpPr>
          <p:spPr bwMode="auto">
            <a:xfrm>
              <a:off x="706" y="2892"/>
              <a:ext cx="59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Need Consistency</a:t>
              </a:r>
            </a:p>
          </p:txBody>
        </p:sp>
        <p:sp>
          <p:nvSpPr>
            <p:cNvPr id="119835" name="AutoShape 28">
              <a:extLst>
                <a:ext uri="{FF2B5EF4-FFF2-40B4-BE49-F238E27FC236}">
                  <a16:creationId xmlns:a16="http://schemas.microsoft.com/office/drawing/2014/main" id="{842CF564-5CCE-48F2-9362-2511F864EF90}"/>
                </a:ext>
              </a:extLst>
            </p:cNvPr>
            <p:cNvSpPr>
              <a:spLocks noChangeArrowheads="1"/>
            </p:cNvSpPr>
            <p:nvPr/>
          </p:nvSpPr>
          <p:spPr bwMode="auto">
            <a:xfrm>
              <a:off x="1961" y="3480"/>
              <a:ext cx="714" cy="419"/>
            </a:xfrm>
            <a:prstGeom prst="roundRect">
              <a:avLst>
                <a:gd name="adj" fmla="val 23491"/>
              </a:avLst>
            </a:prstGeom>
            <a:solidFill>
              <a:srgbClr val="FFFF00"/>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36" name="Rectangle 29">
              <a:extLst>
                <a:ext uri="{FF2B5EF4-FFF2-40B4-BE49-F238E27FC236}">
                  <a16:creationId xmlns:a16="http://schemas.microsoft.com/office/drawing/2014/main" id="{8DFDF44E-97DC-49E8-B970-C8BAFC87FF3B}"/>
                </a:ext>
              </a:extLst>
            </p:cNvPr>
            <p:cNvSpPr>
              <a:spLocks noChangeArrowheads="1"/>
            </p:cNvSpPr>
            <p:nvPr/>
          </p:nvSpPr>
          <p:spPr bwMode="auto">
            <a:xfrm>
              <a:off x="2026" y="3560"/>
              <a:ext cx="614"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Ignored</a:t>
              </a:r>
            </a:p>
            <a:p>
              <a:r>
                <a:rPr lang="en-US" altLang="en-US" sz="1400" b="1">
                  <a:solidFill>
                    <a:srgbClr val="000000"/>
                  </a:solidFill>
                  <a:latin typeface="Arial" panose="020B0604020202020204" pitchFamily="34" charset="0"/>
                </a:rPr>
                <a:t>(1)</a:t>
              </a:r>
            </a:p>
          </p:txBody>
        </p:sp>
        <p:sp>
          <p:nvSpPr>
            <p:cNvPr id="119837" name="Line 30">
              <a:extLst>
                <a:ext uri="{FF2B5EF4-FFF2-40B4-BE49-F238E27FC236}">
                  <a16:creationId xmlns:a16="http://schemas.microsoft.com/office/drawing/2014/main" id="{E4AB316A-EBC9-4EB8-9D4D-FD705F1BFC62}"/>
                </a:ext>
              </a:extLst>
            </p:cNvPr>
            <p:cNvSpPr>
              <a:spLocks noChangeShapeType="1"/>
            </p:cNvSpPr>
            <p:nvPr/>
          </p:nvSpPr>
          <p:spPr bwMode="auto">
            <a:xfrm flipH="1">
              <a:off x="802" y="1627"/>
              <a:ext cx="4828" cy="0"/>
            </a:xfrm>
            <a:prstGeom prst="line">
              <a:avLst/>
            </a:prstGeom>
            <a:noFill/>
            <a:ln w="12700">
              <a:solidFill>
                <a:srgbClr val="000000"/>
              </a:solidFill>
              <a:prstDash val="lg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9838" name="Line 31">
              <a:extLst>
                <a:ext uri="{FF2B5EF4-FFF2-40B4-BE49-F238E27FC236}">
                  <a16:creationId xmlns:a16="http://schemas.microsoft.com/office/drawing/2014/main" id="{555BBA10-675D-4B63-992F-89D165473C86}"/>
                </a:ext>
              </a:extLst>
            </p:cNvPr>
            <p:cNvSpPr>
              <a:spLocks noChangeShapeType="1"/>
            </p:cNvSpPr>
            <p:nvPr/>
          </p:nvSpPr>
          <p:spPr bwMode="auto">
            <a:xfrm flipH="1">
              <a:off x="801" y="2224"/>
              <a:ext cx="4828" cy="0"/>
            </a:xfrm>
            <a:prstGeom prst="line">
              <a:avLst/>
            </a:prstGeom>
            <a:noFill/>
            <a:ln w="12700">
              <a:solidFill>
                <a:srgbClr val="000000"/>
              </a:solidFill>
              <a:prstDash val="lg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9839" name="Line 32">
              <a:extLst>
                <a:ext uri="{FF2B5EF4-FFF2-40B4-BE49-F238E27FC236}">
                  <a16:creationId xmlns:a16="http://schemas.microsoft.com/office/drawing/2014/main" id="{EEA4114E-8F43-44ED-BC1A-69C1FCB730A0}"/>
                </a:ext>
              </a:extLst>
            </p:cNvPr>
            <p:cNvSpPr>
              <a:spLocks noChangeShapeType="1"/>
            </p:cNvSpPr>
            <p:nvPr/>
          </p:nvSpPr>
          <p:spPr bwMode="auto">
            <a:xfrm flipH="1">
              <a:off x="801" y="2822"/>
              <a:ext cx="4825" cy="0"/>
            </a:xfrm>
            <a:prstGeom prst="line">
              <a:avLst/>
            </a:prstGeom>
            <a:noFill/>
            <a:ln w="12700">
              <a:solidFill>
                <a:srgbClr val="000000"/>
              </a:solidFill>
              <a:prstDash val="lg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9840" name="Line 33">
              <a:extLst>
                <a:ext uri="{FF2B5EF4-FFF2-40B4-BE49-F238E27FC236}">
                  <a16:creationId xmlns:a16="http://schemas.microsoft.com/office/drawing/2014/main" id="{6576D521-1A97-4D66-80A7-3D9B56D2BBA4}"/>
                </a:ext>
              </a:extLst>
            </p:cNvPr>
            <p:cNvSpPr>
              <a:spLocks noChangeShapeType="1"/>
            </p:cNvSpPr>
            <p:nvPr/>
          </p:nvSpPr>
          <p:spPr bwMode="auto">
            <a:xfrm flipH="1">
              <a:off x="790" y="3409"/>
              <a:ext cx="4829" cy="0"/>
            </a:xfrm>
            <a:prstGeom prst="line">
              <a:avLst/>
            </a:prstGeom>
            <a:noFill/>
            <a:ln w="12700">
              <a:solidFill>
                <a:srgbClr val="000000"/>
              </a:solidFill>
              <a:prstDash val="lg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19841" name="AutoShape 34">
              <a:extLst>
                <a:ext uri="{FF2B5EF4-FFF2-40B4-BE49-F238E27FC236}">
                  <a16:creationId xmlns:a16="http://schemas.microsoft.com/office/drawing/2014/main" id="{AF42EFAE-A39F-441A-9746-A8FFCEA65250}"/>
                </a:ext>
              </a:extLst>
            </p:cNvPr>
            <p:cNvSpPr>
              <a:spLocks noChangeArrowheads="1"/>
            </p:cNvSpPr>
            <p:nvPr/>
          </p:nvSpPr>
          <p:spPr bwMode="auto">
            <a:xfrm>
              <a:off x="1531" y="2574"/>
              <a:ext cx="715" cy="419"/>
            </a:xfrm>
            <a:prstGeom prst="roundRect">
              <a:avLst>
                <a:gd name="adj" fmla="val 23491"/>
              </a:avLst>
            </a:prstGeom>
            <a:solidFill>
              <a:srgbClr val="FFFF00"/>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42" name="AutoShape 35">
              <a:extLst>
                <a:ext uri="{FF2B5EF4-FFF2-40B4-BE49-F238E27FC236}">
                  <a16:creationId xmlns:a16="http://schemas.microsoft.com/office/drawing/2014/main" id="{83313FB4-F0C9-4DD5-BF52-B3F58A34259D}"/>
                </a:ext>
              </a:extLst>
            </p:cNvPr>
            <p:cNvSpPr>
              <a:spLocks noChangeArrowheads="1"/>
            </p:cNvSpPr>
            <p:nvPr/>
          </p:nvSpPr>
          <p:spPr bwMode="auto">
            <a:xfrm>
              <a:off x="2028" y="1980"/>
              <a:ext cx="716" cy="418"/>
            </a:xfrm>
            <a:prstGeom prst="roundRect">
              <a:avLst>
                <a:gd name="adj" fmla="val 23491"/>
              </a:avLst>
            </a:prstGeom>
            <a:solidFill>
              <a:srgbClr val="FFFF00"/>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43" name="AutoShape 36">
              <a:extLst>
                <a:ext uri="{FF2B5EF4-FFF2-40B4-BE49-F238E27FC236}">
                  <a16:creationId xmlns:a16="http://schemas.microsoft.com/office/drawing/2014/main" id="{35B3D55D-30A9-4728-AF2B-D13E4B3A28AC}"/>
                </a:ext>
              </a:extLst>
            </p:cNvPr>
            <p:cNvSpPr>
              <a:spLocks noChangeArrowheads="1"/>
            </p:cNvSpPr>
            <p:nvPr/>
          </p:nvSpPr>
          <p:spPr bwMode="auto">
            <a:xfrm>
              <a:off x="2405" y="1385"/>
              <a:ext cx="716" cy="420"/>
            </a:xfrm>
            <a:prstGeom prst="roundRect">
              <a:avLst>
                <a:gd name="adj" fmla="val 23491"/>
              </a:avLst>
            </a:prstGeom>
            <a:solidFill>
              <a:srgbClr val="FFFF00"/>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44" name="AutoShape 37">
              <a:extLst>
                <a:ext uri="{FF2B5EF4-FFF2-40B4-BE49-F238E27FC236}">
                  <a16:creationId xmlns:a16="http://schemas.microsoft.com/office/drawing/2014/main" id="{DD5D5CB7-26AC-4FCC-A905-8AF416ACBB27}"/>
                </a:ext>
              </a:extLst>
            </p:cNvPr>
            <p:cNvSpPr>
              <a:spLocks noChangeArrowheads="1"/>
            </p:cNvSpPr>
            <p:nvPr/>
          </p:nvSpPr>
          <p:spPr bwMode="auto">
            <a:xfrm>
              <a:off x="1043" y="3168"/>
              <a:ext cx="717" cy="418"/>
            </a:xfrm>
            <a:prstGeom prst="roundRect">
              <a:avLst>
                <a:gd name="adj" fmla="val 23491"/>
              </a:avLst>
            </a:prstGeom>
            <a:solidFill>
              <a:srgbClr val="FFFF00"/>
            </a:solidFill>
            <a:ln w="25400">
              <a:solidFill>
                <a:srgbClr val="000000"/>
              </a:solidFill>
              <a:round/>
              <a:headEnd/>
              <a:tailEnd/>
            </a:ln>
            <a:effectLst>
              <a:outerShdw dist="107763" dir="2700000" algn="ctr" rotWithShape="0">
                <a:srgbClr val="404040"/>
              </a:outerShdw>
            </a:effectLst>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9845" name="Freeform 38">
              <a:extLst>
                <a:ext uri="{FF2B5EF4-FFF2-40B4-BE49-F238E27FC236}">
                  <a16:creationId xmlns:a16="http://schemas.microsoft.com/office/drawing/2014/main" id="{3020E0E3-82ED-490A-A21D-864481D43BB4}"/>
                </a:ext>
              </a:extLst>
            </p:cNvPr>
            <p:cNvSpPr>
              <a:spLocks/>
            </p:cNvSpPr>
            <p:nvPr/>
          </p:nvSpPr>
          <p:spPr bwMode="auto">
            <a:xfrm>
              <a:off x="1259" y="2781"/>
              <a:ext cx="251" cy="377"/>
            </a:xfrm>
            <a:custGeom>
              <a:avLst/>
              <a:gdLst>
                <a:gd name="T0" fmla="*/ 40 w 281"/>
                <a:gd name="T1" fmla="*/ 0 h 471"/>
                <a:gd name="T2" fmla="*/ 36 w 281"/>
                <a:gd name="T3" fmla="*/ 2 h 471"/>
                <a:gd name="T4" fmla="*/ 30 w 281"/>
                <a:gd name="T5" fmla="*/ 2 h 471"/>
                <a:gd name="T6" fmla="*/ 24 w 281"/>
                <a:gd name="T7" fmla="*/ 2 h 471"/>
                <a:gd name="T8" fmla="*/ 20 w 281"/>
                <a:gd name="T9" fmla="*/ 2 h 471"/>
                <a:gd name="T10" fmla="*/ 15 w 281"/>
                <a:gd name="T11" fmla="*/ 2 h 471"/>
                <a:gd name="T12" fmla="*/ 12 w 281"/>
                <a:gd name="T13" fmla="*/ 2 h 471"/>
                <a:gd name="T14" fmla="*/ 9 w 281"/>
                <a:gd name="T15" fmla="*/ 3 h 471"/>
                <a:gd name="T16" fmla="*/ 6 w 281"/>
                <a:gd name="T17" fmla="*/ 4 h 471"/>
                <a:gd name="T18" fmla="*/ 4 w 281"/>
                <a:gd name="T19" fmla="*/ 5 h 471"/>
                <a:gd name="T20" fmla="*/ 4 w 281"/>
                <a:gd name="T21" fmla="*/ 6 h 471"/>
                <a:gd name="T22" fmla="*/ 2 w 281"/>
                <a:gd name="T23" fmla="*/ 6 h 471"/>
                <a:gd name="T24" fmla="*/ 0 w 281"/>
                <a:gd name="T25" fmla="*/ 7 h 471"/>
                <a:gd name="T26" fmla="*/ 0 w 281"/>
                <a:gd name="T27" fmla="*/ 8 h 471"/>
                <a:gd name="T28" fmla="*/ 3 w 281"/>
                <a:gd name="T29" fmla="*/ 9 h 471"/>
                <a:gd name="T30" fmla="*/ 4 w 281"/>
                <a:gd name="T31" fmla="*/ 10 h 471"/>
                <a:gd name="T32" fmla="*/ 4 w 281"/>
                <a:gd name="T33" fmla="*/ 11 h 4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1"/>
                <a:gd name="T52" fmla="*/ 0 h 471"/>
                <a:gd name="T53" fmla="*/ 281 w 281"/>
                <a:gd name="T54" fmla="*/ 471 h 4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1" h="471">
                  <a:moveTo>
                    <a:pt x="280" y="0"/>
                  </a:moveTo>
                  <a:lnTo>
                    <a:pt x="240" y="10"/>
                  </a:lnTo>
                  <a:lnTo>
                    <a:pt x="203" y="24"/>
                  </a:lnTo>
                  <a:lnTo>
                    <a:pt x="167" y="41"/>
                  </a:lnTo>
                  <a:lnTo>
                    <a:pt x="136" y="62"/>
                  </a:lnTo>
                  <a:lnTo>
                    <a:pt x="106" y="86"/>
                  </a:lnTo>
                  <a:lnTo>
                    <a:pt x="81" y="113"/>
                  </a:lnTo>
                  <a:lnTo>
                    <a:pt x="58" y="144"/>
                  </a:lnTo>
                  <a:lnTo>
                    <a:pt x="39" y="175"/>
                  </a:lnTo>
                  <a:lnTo>
                    <a:pt x="23" y="209"/>
                  </a:lnTo>
                  <a:lnTo>
                    <a:pt x="11" y="244"/>
                  </a:lnTo>
                  <a:lnTo>
                    <a:pt x="2" y="281"/>
                  </a:lnTo>
                  <a:lnTo>
                    <a:pt x="0" y="318"/>
                  </a:lnTo>
                  <a:lnTo>
                    <a:pt x="0" y="356"/>
                  </a:lnTo>
                  <a:lnTo>
                    <a:pt x="3" y="394"/>
                  </a:lnTo>
                  <a:lnTo>
                    <a:pt x="13" y="432"/>
                  </a:lnTo>
                  <a:lnTo>
                    <a:pt x="28" y="47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46" name="Freeform 39">
              <a:extLst>
                <a:ext uri="{FF2B5EF4-FFF2-40B4-BE49-F238E27FC236}">
                  <a16:creationId xmlns:a16="http://schemas.microsoft.com/office/drawing/2014/main" id="{6030714C-487C-4D20-AC94-1F5683D36F83}"/>
                </a:ext>
              </a:extLst>
            </p:cNvPr>
            <p:cNvSpPr>
              <a:spLocks/>
            </p:cNvSpPr>
            <p:nvPr/>
          </p:nvSpPr>
          <p:spPr bwMode="auto">
            <a:xfrm>
              <a:off x="1749" y="2186"/>
              <a:ext cx="251" cy="377"/>
            </a:xfrm>
            <a:custGeom>
              <a:avLst/>
              <a:gdLst>
                <a:gd name="T0" fmla="*/ 40 w 281"/>
                <a:gd name="T1" fmla="*/ 0 h 472"/>
                <a:gd name="T2" fmla="*/ 36 w 281"/>
                <a:gd name="T3" fmla="*/ 2 h 472"/>
                <a:gd name="T4" fmla="*/ 30 w 281"/>
                <a:gd name="T5" fmla="*/ 2 h 472"/>
                <a:gd name="T6" fmla="*/ 24 w 281"/>
                <a:gd name="T7" fmla="*/ 2 h 472"/>
                <a:gd name="T8" fmla="*/ 20 w 281"/>
                <a:gd name="T9" fmla="*/ 2 h 472"/>
                <a:gd name="T10" fmla="*/ 15 w 281"/>
                <a:gd name="T11" fmla="*/ 2 h 472"/>
                <a:gd name="T12" fmla="*/ 12 w 281"/>
                <a:gd name="T13" fmla="*/ 2 h 472"/>
                <a:gd name="T14" fmla="*/ 9 w 281"/>
                <a:gd name="T15" fmla="*/ 3 h 472"/>
                <a:gd name="T16" fmla="*/ 6 w 281"/>
                <a:gd name="T17" fmla="*/ 4 h 472"/>
                <a:gd name="T18" fmla="*/ 4 w 281"/>
                <a:gd name="T19" fmla="*/ 5 h 472"/>
                <a:gd name="T20" fmla="*/ 4 w 281"/>
                <a:gd name="T21" fmla="*/ 6 h 472"/>
                <a:gd name="T22" fmla="*/ 2 w 281"/>
                <a:gd name="T23" fmla="*/ 6 h 472"/>
                <a:gd name="T24" fmla="*/ 0 w 281"/>
                <a:gd name="T25" fmla="*/ 7 h 472"/>
                <a:gd name="T26" fmla="*/ 0 w 281"/>
                <a:gd name="T27" fmla="*/ 8 h 472"/>
                <a:gd name="T28" fmla="*/ 4 w 281"/>
                <a:gd name="T29" fmla="*/ 9 h 472"/>
                <a:gd name="T30" fmla="*/ 4 w 281"/>
                <a:gd name="T31" fmla="*/ 10 h 472"/>
                <a:gd name="T32" fmla="*/ 4 w 281"/>
                <a:gd name="T33" fmla="*/ 11 h 4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1"/>
                <a:gd name="T52" fmla="*/ 0 h 472"/>
                <a:gd name="T53" fmla="*/ 281 w 281"/>
                <a:gd name="T54" fmla="*/ 472 h 47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1" h="472">
                  <a:moveTo>
                    <a:pt x="280" y="0"/>
                  </a:moveTo>
                  <a:lnTo>
                    <a:pt x="240" y="10"/>
                  </a:lnTo>
                  <a:lnTo>
                    <a:pt x="203" y="24"/>
                  </a:lnTo>
                  <a:lnTo>
                    <a:pt x="167" y="41"/>
                  </a:lnTo>
                  <a:lnTo>
                    <a:pt x="136" y="62"/>
                  </a:lnTo>
                  <a:lnTo>
                    <a:pt x="106" y="86"/>
                  </a:lnTo>
                  <a:lnTo>
                    <a:pt x="81" y="114"/>
                  </a:lnTo>
                  <a:lnTo>
                    <a:pt x="58" y="144"/>
                  </a:lnTo>
                  <a:lnTo>
                    <a:pt x="39" y="175"/>
                  </a:lnTo>
                  <a:lnTo>
                    <a:pt x="23" y="210"/>
                  </a:lnTo>
                  <a:lnTo>
                    <a:pt x="11" y="244"/>
                  </a:lnTo>
                  <a:lnTo>
                    <a:pt x="2" y="282"/>
                  </a:lnTo>
                  <a:lnTo>
                    <a:pt x="0" y="318"/>
                  </a:lnTo>
                  <a:lnTo>
                    <a:pt x="0" y="356"/>
                  </a:lnTo>
                  <a:lnTo>
                    <a:pt x="4" y="395"/>
                  </a:lnTo>
                  <a:lnTo>
                    <a:pt x="13" y="433"/>
                  </a:lnTo>
                  <a:lnTo>
                    <a:pt x="28" y="471"/>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47" name="Freeform 40">
              <a:extLst>
                <a:ext uri="{FF2B5EF4-FFF2-40B4-BE49-F238E27FC236}">
                  <a16:creationId xmlns:a16="http://schemas.microsoft.com/office/drawing/2014/main" id="{8AFDE3DE-9AF8-4C04-9311-082A74823767}"/>
                </a:ext>
              </a:extLst>
            </p:cNvPr>
            <p:cNvSpPr>
              <a:spLocks/>
            </p:cNvSpPr>
            <p:nvPr/>
          </p:nvSpPr>
          <p:spPr bwMode="auto">
            <a:xfrm>
              <a:off x="2130" y="1590"/>
              <a:ext cx="252" cy="376"/>
            </a:xfrm>
            <a:custGeom>
              <a:avLst/>
              <a:gdLst>
                <a:gd name="T0" fmla="*/ 41 w 282"/>
                <a:gd name="T1" fmla="*/ 0 h 470"/>
                <a:gd name="T2" fmla="*/ 36 w 282"/>
                <a:gd name="T3" fmla="*/ 2 h 470"/>
                <a:gd name="T4" fmla="*/ 30 w 282"/>
                <a:gd name="T5" fmla="*/ 2 h 470"/>
                <a:gd name="T6" fmla="*/ 25 w 282"/>
                <a:gd name="T7" fmla="*/ 2 h 470"/>
                <a:gd name="T8" fmla="*/ 21 w 282"/>
                <a:gd name="T9" fmla="*/ 2 h 470"/>
                <a:gd name="T10" fmla="*/ 16 w 282"/>
                <a:gd name="T11" fmla="*/ 2 h 470"/>
                <a:gd name="T12" fmla="*/ 12 w 282"/>
                <a:gd name="T13" fmla="*/ 2 h 470"/>
                <a:gd name="T14" fmla="*/ 9 w 282"/>
                <a:gd name="T15" fmla="*/ 3 h 470"/>
                <a:gd name="T16" fmla="*/ 6 w 282"/>
                <a:gd name="T17" fmla="*/ 4 h 470"/>
                <a:gd name="T18" fmla="*/ 4 w 282"/>
                <a:gd name="T19" fmla="*/ 5 h 470"/>
                <a:gd name="T20" fmla="*/ 4 w 282"/>
                <a:gd name="T21" fmla="*/ 6 h 470"/>
                <a:gd name="T22" fmla="*/ 3 w 282"/>
                <a:gd name="T23" fmla="*/ 6 h 470"/>
                <a:gd name="T24" fmla="*/ 0 w 282"/>
                <a:gd name="T25" fmla="*/ 7 h 470"/>
                <a:gd name="T26" fmla="*/ 0 w 282"/>
                <a:gd name="T27" fmla="*/ 8 h 470"/>
                <a:gd name="T28" fmla="*/ 4 w 282"/>
                <a:gd name="T29" fmla="*/ 9 h 470"/>
                <a:gd name="T30" fmla="*/ 4 w 282"/>
                <a:gd name="T31" fmla="*/ 10 h 470"/>
                <a:gd name="T32" fmla="*/ 4 w 282"/>
                <a:gd name="T33" fmla="*/ 11 h 4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2"/>
                <a:gd name="T52" fmla="*/ 0 h 470"/>
                <a:gd name="T53" fmla="*/ 282 w 282"/>
                <a:gd name="T54" fmla="*/ 470 h 4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2" h="470">
                  <a:moveTo>
                    <a:pt x="281" y="0"/>
                  </a:moveTo>
                  <a:lnTo>
                    <a:pt x="240" y="10"/>
                  </a:lnTo>
                  <a:lnTo>
                    <a:pt x="203" y="24"/>
                  </a:lnTo>
                  <a:lnTo>
                    <a:pt x="167" y="40"/>
                  </a:lnTo>
                  <a:lnTo>
                    <a:pt x="136" y="62"/>
                  </a:lnTo>
                  <a:lnTo>
                    <a:pt x="107" y="86"/>
                  </a:lnTo>
                  <a:lnTo>
                    <a:pt x="82" y="113"/>
                  </a:lnTo>
                  <a:lnTo>
                    <a:pt x="58" y="144"/>
                  </a:lnTo>
                  <a:lnTo>
                    <a:pt x="39" y="174"/>
                  </a:lnTo>
                  <a:lnTo>
                    <a:pt x="24" y="208"/>
                  </a:lnTo>
                  <a:lnTo>
                    <a:pt x="11" y="243"/>
                  </a:lnTo>
                  <a:lnTo>
                    <a:pt x="3" y="281"/>
                  </a:lnTo>
                  <a:lnTo>
                    <a:pt x="0" y="317"/>
                  </a:lnTo>
                  <a:lnTo>
                    <a:pt x="0" y="355"/>
                  </a:lnTo>
                  <a:lnTo>
                    <a:pt x="4" y="393"/>
                  </a:lnTo>
                  <a:lnTo>
                    <a:pt x="14" y="431"/>
                  </a:lnTo>
                  <a:lnTo>
                    <a:pt x="28" y="469"/>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48" name="Rectangle 41">
              <a:extLst>
                <a:ext uri="{FF2B5EF4-FFF2-40B4-BE49-F238E27FC236}">
                  <a16:creationId xmlns:a16="http://schemas.microsoft.com/office/drawing/2014/main" id="{C93DFD4A-F668-4F5A-9423-C0330EB21316}"/>
                </a:ext>
              </a:extLst>
            </p:cNvPr>
            <p:cNvSpPr>
              <a:spLocks noChangeArrowheads="1"/>
            </p:cNvSpPr>
            <p:nvPr/>
          </p:nvSpPr>
          <p:spPr bwMode="auto">
            <a:xfrm>
              <a:off x="2485" y="1477"/>
              <a:ext cx="614"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Managing</a:t>
              </a:r>
            </a:p>
            <a:p>
              <a:r>
                <a:rPr lang="en-US" altLang="en-US" sz="1400" b="1">
                  <a:solidFill>
                    <a:srgbClr val="000000"/>
                  </a:solidFill>
                  <a:latin typeface="Arial" panose="020B0604020202020204" pitchFamily="34" charset="0"/>
                </a:rPr>
                <a:t>(5)</a:t>
              </a:r>
            </a:p>
          </p:txBody>
        </p:sp>
        <p:sp>
          <p:nvSpPr>
            <p:cNvPr id="119849" name="Rectangle 42">
              <a:extLst>
                <a:ext uri="{FF2B5EF4-FFF2-40B4-BE49-F238E27FC236}">
                  <a16:creationId xmlns:a16="http://schemas.microsoft.com/office/drawing/2014/main" id="{7C0A02C9-DC1C-486D-827D-A47223002366}"/>
                </a:ext>
              </a:extLst>
            </p:cNvPr>
            <p:cNvSpPr>
              <a:spLocks noChangeArrowheads="1"/>
            </p:cNvSpPr>
            <p:nvPr/>
          </p:nvSpPr>
          <p:spPr bwMode="auto">
            <a:xfrm>
              <a:off x="2064" y="2090"/>
              <a:ext cx="685"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Participative</a:t>
              </a:r>
            </a:p>
            <a:p>
              <a:r>
                <a:rPr lang="en-US" altLang="en-US" sz="1400" b="1">
                  <a:solidFill>
                    <a:srgbClr val="000000"/>
                  </a:solidFill>
                  <a:latin typeface="Arial" panose="020B0604020202020204" pitchFamily="34" charset="0"/>
                </a:rPr>
                <a:t>(4)</a:t>
              </a:r>
            </a:p>
          </p:txBody>
        </p:sp>
        <p:sp>
          <p:nvSpPr>
            <p:cNvPr id="119850" name="Rectangle 43">
              <a:extLst>
                <a:ext uri="{FF2B5EF4-FFF2-40B4-BE49-F238E27FC236}">
                  <a16:creationId xmlns:a16="http://schemas.microsoft.com/office/drawing/2014/main" id="{EFFDF904-96E1-488A-A17F-E34CC0BC7035}"/>
                </a:ext>
              </a:extLst>
            </p:cNvPr>
            <p:cNvSpPr>
              <a:spLocks noChangeArrowheads="1"/>
            </p:cNvSpPr>
            <p:nvPr/>
          </p:nvSpPr>
          <p:spPr bwMode="auto">
            <a:xfrm>
              <a:off x="1607" y="2663"/>
              <a:ext cx="61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Supportive</a:t>
              </a:r>
            </a:p>
            <a:p>
              <a:r>
                <a:rPr lang="en-US" altLang="en-US" sz="1400" b="1">
                  <a:solidFill>
                    <a:srgbClr val="000000"/>
                  </a:solidFill>
                  <a:latin typeface="Arial" panose="020B0604020202020204" pitchFamily="34" charset="0"/>
                </a:rPr>
                <a:t>(3)</a:t>
              </a:r>
            </a:p>
          </p:txBody>
        </p:sp>
        <p:sp>
          <p:nvSpPr>
            <p:cNvPr id="119851" name="Rectangle 44">
              <a:extLst>
                <a:ext uri="{FF2B5EF4-FFF2-40B4-BE49-F238E27FC236}">
                  <a16:creationId xmlns:a16="http://schemas.microsoft.com/office/drawing/2014/main" id="{E381CA16-CBAB-4F89-8469-A0F64F30B573}"/>
                </a:ext>
              </a:extLst>
            </p:cNvPr>
            <p:cNvSpPr>
              <a:spLocks noChangeArrowheads="1"/>
            </p:cNvSpPr>
            <p:nvPr/>
          </p:nvSpPr>
          <p:spPr bwMode="auto">
            <a:xfrm>
              <a:off x="1108" y="3254"/>
              <a:ext cx="647"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b="1">
                  <a:solidFill>
                    <a:srgbClr val="000000"/>
                  </a:solidFill>
                  <a:latin typeface="Arial" panose="020B0604020202020204" pitchFamily="34" charset="0"/>
                </a:rPr>
                <a:t>Recognized</a:t>
              </a:r>
            </a:p>
            <a:p>
              <a:r>
                <a:rPr lang="en-US" altLang="en-US" sz="1400" b="1">
                  <a:solidFill>
                    <a:srgbClr val="000000"/>
                  </a:solidFill>
                  <a:latin typeface="Arial" panose="020B0604020202020204" pitchFamily="34" charset="0"/>
                </a:rPr>
                <a:t>(2)</a:t>
              </a:r>
            </a:p>
          </p:txBody>
        </p:sp>
        <p:sp>
          <p:nvSpPr>
            <p:cNvPr id="119852" name="Freeform 45">
              <a:extLst>
                <a:ext uri="{FF2B5EF4-FFF2-40B4-BE49-F238E27FC236}">
                  <a16:creationId xmlns:a16="http://schemas.microsoft.com/office/drawing/2014/main" id="{BA80A663-2852-4EAB-83D5-E5B92C8E4951}"/>
                </a:ext>
              </a:extLst>
            </p:cNvPr>
            <p:cNvSpPr>
              <a:spLocks/>
            </p:cNvSpPr>
            <p:nvPr/>
          </p:nvSpPr>
          <p:spPr bwMode="auto">
            <a:xfrm>
              <a:off x="1756" y="3101"/>
              <a:ext cx="947" cy="129"/>
            </a:xfrm>
            <a:custGeom>
              <a:avLst/>
              <a:gdLst>
                <a:gd name="T0" fmla="*/ 153 w 1061"/>
                <a:gd name="T1" fmla="*/ 2 h 161"/>
                <a:gd name="T2" fmla="*/ 144 w 1061"/>
                <a:gd name="T3" fmla="*/ 0 h 161"/>
                <a:gd name="T4" fmla="*/ 134 w 1061"/>
                <a:gd name="T5" fmla="*/ 0 h 161"/>
                <a:gd name="T6" fmla="*/ 123 w 1061"/>
                <a:gd name="T7" fmla="*/ 0 h 161"/>
                <a:gd name="T8" fmla="*/ 115 w 1061"/>
                <a:gd name="T9" fmla="*/ 2 h 161"/>
                <a:gd name="T10" fmla="*/ 104 w 1061"/>
                <a:gd name="T11" fmla="*/ 2 h 161"/>
                <a:gd name="T12" fmla="*/ 95 w 1061"/>
                <a:gd name="T13" fmla="*/ 2 h 161"/>
                <a:gd name="T14" fmla="*/ 86 w 1061"/>
                <a:gd name="T15" fmla="*/ 2 h 161"/>
                <a:gd name="T16" fmla="*/ 76 w 1061"/>
                <a:gd name="T17" fmla="*/ 2 h 161"/>
                <a:gd name="T18" fmla="*/ 65 w 1061"/>
                <a:gd name="T19" fmla="*/ 2 h 161"/>
                <a:gd name="T20" fmla="*/ 56 w 1061"/>
                <a:gd name="T21" fmla="*/ 2 h 161"/>
                <a:gd name="T22" fmla="*/ 46 w 1061"/>
                <a:gd name="T23" fmla="*/ 2 h 161"/>
                <a:gd name="T24" fmla="*/ 37 w 1061"/>
                <a:gd name="T25" fmla="*/ 2 h 161"/>
                <a:gd name="T26" fmla="*/ 28 w 1061"/>
                <a:gd name="T27" fmla="*/ 2 h 161"/>
                <a:gd name="T28" fmla="*/ 19 w 1061"/>
                <a:gd name="T29" fmla="*/ 2 h 161"/>
                <a:gd name="T30" fmla="*/ 10 w 1061"/>
                <a:gd name="T31" fmla="*/ 3 h 161"/>
                <a:gd name="T32" fmla="*/ 0 w 1061"/>
                <a:gd name="T33" fmla="*/ 4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61"/>
                <a:gd name="T52" fmla="*/ 0 h 161"/>
                <a:gd name="T53" fmla="*/ 1061 w 1061"/>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61" h="161">
                  <a:moveTo>
                    <a:pt x="1060" y="3"/>
                  </a:moveTo>
                  <a:lnTo>
                    <a:pt x="990" y="0"/>
                  </a:lnTo>
                  <a:lnTo>
                    <a:pt x="923" y="0"/>
                  </a:lnTo>
                  <a:lnTo>
                    <a:pt x="855" y="0"/>
                  </a:lnTo>
                  <a:lnTo>
                    <a:pt x="788" y="2"/>
                  </a:lnTo>
                  <a:lnTo>
                    <a:pt x="721" y="7"/>
                  </a:lnTo>
                  <a:lnTo>
                    <a:pt x="654" y="13"/>
                  </a:lnTo>
                  <a:lnTo>
                    <a:pt x="587" y="20"/>
                  </a:lnTo>
                  <a:lnTo>
                    <a:pt x="521" y="28"/>
                  </a:lnTo>
                  <a:lnTo>
                    <a:pt x="454" y="40"/>
                  </a:lnTo>
                  <a:lnTo>
                    <a:pt x="388" y="52"/>
                  </a:lnTo>
                  <a:lnTo>
                    <a:pt x="322" y="66"/>
                  </a:lnTo>
                  <a:lnTo>
                    <a:pt x="257" y="81"/>
                  </a:lnTo>
                  <a:lnTo>
                    <a:pt x="191" y="99"/>
                  </a:lnTo>
                  <a:lnTo>
                    <a:pt x="127" y="118"/>
                  </a:lnTo>
                  <a:lnTo>
                    <a:pt x="63" y="138"/>
                  </a:lnTo>
                  <a:lnTo>
                    <a:pt x="0" y="16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53" name="Freeform 46">
              <a:extLst>
                <a:ext uri="{FF2B5EF4-FFF2-40B4-BE49-F238E27FC236}">
                  <a16:creationId xmlns:a16="http://schemas.microsoft.com/office/drawing/2014/main" id="{FA8F95F6-917C-4FB6-B291-595AA7C8D8D4}"/>
                </a:ext>
              </a:extLst>
            </p:cNvPr>
            <p:cNvSpPr>
              <a:spLocks/>
            </p:cNvSpPr>
            <p:nvPr/>
          </p:nvSpPr>
          <p:spPr bwMode="auto">
            <a:xfrm>
              <a:off x="2248" y="2518"/>
              <a:ext cx="943" cy="129"/>
            </a:xfrm>
            <a:custGeom>
              <a:avLst/>
              <a:gdLst>
                <a:gd name="T0" fmla="*/ 152 w 1057"/>
                <a:gd name="T1" fmla="*/ 2 h 161"/>
                <a:gd name="T2" fmla="*/ 142 w 1057"/>
                <a:gd name="T3" fmla="*/ 0 h 161"/>
                <a:gd name="T4" fmla="*/ 132 w 1057"/>
                <a:gd name="T5" fmla="*/ 0 h 161"/>
                <a:gd name="T6" fmla="*/ 122 w 1057"/>
                <a:gd name="T7" fmla="*/ 0 h 161"/>
                <a:gd name="T8" fmla="*/ 113 w 1057"/>
                <a:gd name="T9" fmla="*/ 2 h 161"/>
                <a:gd name="T10" fmla="*/ 103 w 1057"/>
                <a:gd name="T11" fmla="*/ 2 h 161"/>
                <a:gd name="T12" fmla="*/ 94 w 1057"/>
                <a:gd name="T13" fmla="*/ 2 h 161"/>
                <a:gd name="T14" fmla="*/ 85 w 1057"/>
                <a:gd name="T15" fmla="*/ 2 h 161"/>
                <a:gd name="T16" fmla="*/ 75 w 1057"/>
                <a:gd name="T17" fmla="*/ 2 h 161"/>
                <a:gd name="T18" fmla="*/ 64 w 1057"/>
                <a:gd name="T19" fmla="*/ 2 h 161"/>
                <a:gd name="T20" fmla="*/ 55 w 1057"/>
                <a:gd name="T21" fmla="*/ 2 h 161"/>
                <a:gd name="T22" fmla="*/ 45 w 1057"/>
                <a:gd name="T23" fmla="*/ 2 h 161"/>
                <a:gd name="T24" fmla="*/ 36 w 1057"/>
                <a:gd name="T25" fmla="*/ 2 h 161"/>
                <a:gd name="T26" fmla="*/ 28 w 1057"/>
                <a:gd name="T27" fmla="*/ 2 h 161"/>
                <a:gd name="T28" fmla="*/ 18 w 1057"/>
                <a:gd name="T29" fmla="*/ 2 h 161"/>
                <a:gd name="T30" fmla="*/ 9 w 1057"/>
                <a:gd name="T31" fmla="*/ 3 h 161"/>
                <a:gd name="T32" fmla="*/ 0 w 1057"/>
                <a:gd name="T33" fmla="*/ 4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7"/>
                <a:gd name="T52" fmla="*/ 0 h 161"/>
                <a:gd name="T53" fmla="*/ 1057 w 1057"/>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7" h="161">
                  <a:moveTo>
                    <a:pt x="1056" y="3"/>
                  </a:moveTo>
                  <a:lnTo>
                    <a:pt x="987" y="0"/>
                  </a:lnTo>
                  <a:lnTo>
                    <a:pt x="920" y="0"/>
                  </a:lnTo>
                  <a:lnTo>
                    <a:pt x="853" y="0"/>
                  </a:lnTo>
                  <a:lnTo>
                    <a:pt x="785" y="2"/>
                  </a:lnTo>
                  <a:lnTo>
                    <a:pt x="719" y="7"/>
                  </a:lnTo>
                  <a:lnTo>
                    <a:pt x="652" y="13"/>
                  </a:lnTo>
                  <a:lnTo>
                    <a:pt x="585" y="20"/>
                  </a:lnTo>
                  <a:lnTo>
                    <a:pt x="519" y="28"/>
                  </a:lnTo>
                  <a:lnTo>
                    <a:pt x="452" y="40"/>
                  </a:lnTo>
                  <a:lnTo>
                    <a:pt x="387" y="52"/>
                  </a:lnTo>
                  <a:lnTo>
                    <a:pt x="321" y="66"/>
                  </a:lnTo>
                  <a:lnTo>
                    <a:pt x="255" y="81"/>
                  </a:lnTo>
                  <a:lnTo>
                    <a:pt x="190" y="99"/>
                  </a:lnTo>
                  <a:lnTo>
                    <a:pt x="126" y="118"/>
                  </a:lnTo>
                  <a:lnTo>
                    <a:pt x="62" y="138"/>
                  </a:lnTo>
                  <a:lnTo>
                    <a:pt x="0" y="16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54" name="Freeform 47">
              <a:extLst>
                <a:ext uri="{FF2B5EF4-FFF2-40B4-BE49-F238E27FC236}">
                  <a16:creationId xmlns:a16="http://schemas.microsoft.com/office/drawing/2014/main" id="{2A4CB22D-FC77-4BFD-9249-3BA5265FB4D4}"/>
                </a:ext>
              </a:extLst>
            </p:cNvPr>
            <p:cNvSpPr>
              <a:spLocks/>
            </p:cNvSpPr>
            <p:nvPr/>
          </p:nvSpPr>
          <p:spPr bwMode="auto">
            <a:xfrm>
              <a:off x="2737" y="1915"/>
              <a:ext cx="944" cy="128"/>
            </a:xfrm>
            <a:custGeom>
              <a:avLst/>
              <a:gdLst>
                <a:gd name="T0" fmla="*/ 152 w 1058"/>
                <a:gd name="T1" fmla="*/ 2 h 160"/>
                <a:gd name="T2" fmla="*/ 143 w 1058"/>
                <a:gd name="T3" fmla="*/ 1 h 160"/>
                <a:gd name="T4" fmla="*/ 132 w 1058"/>
                <a:gd name="T5" fmla="*/ 0 h 160"/>
                <a:gd name="T6" fmla="*/ 123 w 1058"/>
                <a:gd name="T7" fmla="*/ 1 h 160"/>
                <a:gd name="T8" fmla="*/ 113 w 1058"/>
                <a:gd name="T9" fmla="*/ 2 h 160"/>
                <a:gd name="T10" fmla="*/ 103 w 1058"/>
                <a:gd name="T11" fmla="*/ 2 h 160"/>
                <a:gd name="T12" fmla="*/ 94 w 1058"/>
                <a:gd name="T13" fmla="*/ 2 h 160"/>
                <a:gd name="T14" fmla="*/ 85 w 1058"/>
                <a:gd name="T15" fmla="*/ 2 h 160"/>
                <a:gd name="T16" fmla="*/ 75 w 1058"/>
                <a:gd name="T17" fmla="*/ 2 h 160"/>
                <a:gd name="T18" fmla="*/ 64 w 1058"/>
                <a:gd name="T19" fmla="*/ 2 h 160"/>
                <a:gd name="T20" fmla="*/ 55 w 1058"/>
                <a:gd name="T21" fmla="*/ 2 h 160"/>
                <a:gd name="T22" fmla="*/ 46 w 1058"/>
                <a:gd name="T23" fmla="*/ 2 h 160"/>
                <a:gd name="T24" fmla="*/ 37 w 1058"/>
                <a:gd name="T25" fmla="*/ 2 h 160"/>
                <a:gd name="T26" fmla="*/ 28 w 1058"/>
                <a:gd name="T27" fmla="*/ 2 h 160"/>
                <a:gd name="T28" fmla="*/ 18 w 1058"/>
                <a:gd name="T29" fmla="*/ 2 h 160"/>
                <a:gd name="T30" fmla="*/ 10 w 1058"/>
                <a:gd name="T31" fmla="*/ 3 h 160"/>
                <a:gd name="T32" fmla="*/ 0 w 1058"/>
                <a:gd name="T33" fmla="*/ 4 h 1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8"/>
                <a:gd name="T52" fmla="*/ 0 h 160"/>
                <a:gd name="T53" fmla="*/ 1058 w 1058"/>
                <a:gd name="T54" fmla="*/ 160 h 16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8" h="160">
                  <a:moveTo>
                    <a:pt x="1057" y="3"/>
                  </a:moveTo>
                  <a:lnTo>
                    <a:pt x="988" y="1"/>
                  </a:lnTo>
                  <a:lnTo>
                    <a:pt x="921" y="0"/>
                  </a:lnTo>
                  <a:lnTo>
                    <a:pt x="852" y="1"/>
                  </a:lnTo>
                  <a:lnTo>
                    <a:pt x="786" y="2"/>
                  </a:lnTo>
                  <a:lnTo>
                    <a:pt x="719" y="7"/>
                  </a:lnTo>
                  <a:lnTo>
                    <a:pt x="652" y="12"/>
                  </a:lnTo>
                  <a:lnTo>
                    <a:pt x="585" y="20"/>
                  </a:lnTo>
                  <a:lnTo>
                    <a:pt x="520" y="28"/>
                  </a:lnTo>
                  <a:lnTo>
                    <a:pt x="452" y="39"/>
                  </a:lnTo>
                  <a:lnTo>
                    <a:pt x="386" y="51"/>
                  </a:lnTo>
                  <a:lnTo>
                    <a:pt x="320" y="65"/>
                  </a:lnTo>
                  <a:lnTo>
                    <a:pt x="255" y="81"/>
                  </a:lnTo>
                  <a:lnTo>
                    <a:pt x="190" y="98"/>
                  </a:lnTo>
                  <a:lnTo>
                    <a:pt x="126" y="117"/>
                  </a:lnTo>
                  <a:lnTo>
                    <a:pt x="63" y="137"/>
                  </a:lnTo>
                  <a:lnTo>
                    <a:pt x="0" y="159"/>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55" name="Freeform 48">
              <a:extLst>
                <a:ext uri="{FF2B5EF4-FFF2-40B4-BE49-F238E27FC236}">
                  <a16:creationId xmlns:a16="http://schemas.microsoft.com/office/drawing/2014/main" id="{D20E4FF8-7E1E-48F5-846B-61F36B0CF31A}"/>
                </a:ext>
              </a:extLst>
            </p:cNvPr>
            <p:cNvSpPr>
              <a:spLocks/>
            </p:cNvSpPr>
            <p:nvPr/>
          </p:nvSpPr>
          <p:spPr bwMode="auto">
            <a:xfrm>
              <a:off x="3116" y="1295"/>
              <a:ext cx="944" cy="129"/>
            </a:xfrm>
            <a:custGeom>
              <a:avLst/>
              <a:gdLst>
                <a:gd name="T0" fmla="*/ 152 w 1058"/>
                <a:gd name="T1" fmla="*/ 2 h 161"/>
                <a:gd name="T2" fmla="*/ 143 w 1058"/>
                <a:gd name="T3" fmla="*/ 1 h 161"/>
                <a:gd name="T4" fmla="*/ 132 w 1058"/>
                <a:gd name="T5" fmla="*/ 0 h 161"/>
                <a:gd name="T6" fmla="*/ 123 w 1058"/>
                <a:gd name="T7" fmla="*/ 1 h 161"/>
                <a:gd name="T8" fmla="*/ 113 w 1058"/>
                <a:gd name="T9" fmla="*/ 2 h 161"/>
                <a:gd name="T10" fmla="*/ 103 w 1058"/>
                <a:gd name="T11" fmla="*/ 2 h 161"/>
                <a:gd name="T12" fmla="*/ 94 w 1058"/>
                <a:gd name="T13" fmla="*/ 2 h 161"/>
                <a:gd name="T14" fmla="*/ 85 w 1058"/>
                <a:gd name="T15" fmla="*/ 2 h 161"/>
                <a:gd name="T16" fmla="*/ 75 w 1058"/>
                <a:gd name="T17" fmla="*/ 2 h 161"/>
                <a:gd name="T18" fmla="*/ 64 w 1058"/>
                <a:gd name="T19" fmla="*/ 2 h 161"/>
                <a:gd name="T20" fmla="*/ 55 w 1058"/>
                <a:gd name="T21" fmla="*/ 2 h 161"/>
                <a:gd name="T22" fmla="*/ 46 w 1058"/>
                <a:gd name="T23" fmla="*/ 2 h 161"/>
                <a:gd name="T24" fmla="*/ 37 w 1058"/>
                <a:gd name="T25" fmla="*/ 2 h 161"/>
                <a:gd name="T26" fmla="*/ 28 w 1058"/>
                <a:gd name="T27" fmla="*/ 2 h 161"/>
                <a:gd name="T28" fmla="*/ 18 w 1058"/>
                <a:gd name="T29" fmla="*/ 2 h 161"/>
                <a:gd name="T30" fmla="*/ 10 w 1058"/>
                <a:gd name="T31" fmla="*/ 3 h 161"/>
                <a:gd name="T32" fmla="*/ 0 w 1058"/>
                <a:gd name="T33" fmla="*/ 4 h 1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8"/>
                <a:gd name="T52" fmla="*/ 0 h 161"/>
                <a:gd name="T53" fmla="*/ 1058 w 1058"/>
                <a:gd name="T54" fmla="*/ 161 h 1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8" h="161">
                  <a:moveTo>
                    <a:pt x="1057" y="3"/>
                  </a:moveTo>
                  <a:lnTo>
                    <a:pt x="988" y="1"/>
                  </a:lnTo>
                  <a:lnTo>
                    <a:pt x="921" y="0"/>
                  </a:lnTo>
                  <a:lnTo>
                    <a:pt x="853" y="1"/>
                  </a:lnTo>
                  <a:lnTo>
                    <a:pt x="786" y="2"/>
                  </a:lnTo>
                  <a:lnTo>
                    <a:pt x="719" y="7"/>
                  </a:lnTo>
                  <a:lnTo>
                    <a:pt x="652" y="13"/>
                  </a:lnTo>
                  <a:lnTo>
                    <a:pt x="585" y="20"/>
                  </a:lnTo>
                  <a:lnTo>
                    <a:pt x="519" y="28"/>
                  </a:lnTo>
                  <a:lnTo>
                    <a:pt x="452" y="40"/>
                  </a:lnTo>
                  <a:lnTo>
                    <a:pt x="387" y="52"/>
                  </a:lnTo>
                  <a:lnTo>
                    <a:pt x="321" y="66"/>
                  </a:lnTo>
                  <a:lnTo>
                    <a:pt x="255" y="81"/>
                  </a:lnTo>
                  <a:lnTo>
                    <a:pt x="190" y="99"/>
                  </a:lnTo>
                  <a:lnTo>
                    <a:pt x="126" y="118"/>
                  </a:lnTo>
                  <a:lnTo>
                    <a:pt x="63" y="138"/>
                  </a:lnTo>
                  <a:lnTo>
                    <a:pt x="0" y="16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56" name="Freeform 49">
              <a:extLst>
                <a:ext uri="{FF2B5EF4-FFF2-40B4-BE49-F238E27FC236}">
                  <a16:creationId xmlns:a16="http://schemas.microsoft.com/office/drawing/2014/main" id="{AD766727-446B-449A-B896-9C23C75C677C}"/>
                </a:ext>
              </a:extLst>
            </p:cNvPr>
            <p:cNvSpPr>
              <a:spLocks/>
            </p:cNvSpPr>
            <p:nvPr/>
          </p:nvSpPr>
          <p:spPr bwMode="auto">
            <a:xfrm rot="-6366759">
              <a:off x="1593" y="3516"/>
              <a:ext cx="268" cy="373"/>
            </a:xfrm>
            <a:custGeom>
              <a:avLst/>
              <a:gdLst>
                <a:gd name="T0" fmla="*/ 126 w 281"/>
                <a:gd name="T1" fmla="*/ 0 h 471"/>
                <a:gd name="T2" fmla="*/ 107 w 281"/>
                <a:gd name="T3" fmla="*/ 2 h 471"/>
                <a:gd name="T4" fmla="*/ 91 w 281"/>
                <a:gd name="T5" fmla="*/ 2 h 471"/>
                <a:gd name="T6" fmla="*/ 74 w 281"/>
                <a:gd name="T7" fmla="*/ 2 h 471"/>
                <a:gd name="T8" fmla="*/ 61 w 281"/>
                <a:gd name="T9" fmla="*/ 2 h 471"/>
                <a:gd name="T10" fmla="*/ 48 w 281"/>
                <a:gd name="T11" fmla="*/ 2 h 471"/>
                <a:gd name="T12" fmla="*/ 36 w 281"/>
                <a:gd name="T13" fmla="*/ 2 h 471"/>
                <a:gd name="T14" fmla="*/ 27 w 281"/>
                <a:gd name="T15" fmla="*/ 2 h 471"/>
                <a:gd name="T16" fmla="*/ 18 w 281"/>
                <a:gd name="T17" fmla="*/ 3 h 471"/>
                <a:gd name="T18" fmla="*/ 10 w 281"/>
                <a:gd name="T19" fmla="*/ 4 h 471"/>
                <a:gd name="T20" fmla="*/ 10 w 281"/>
                <a:gd name="T21" fmla="*/ 5 h 471"/>
                <a:gd name="T22" fmla="*/ 2 w 281"/>
                <a:gd name="T23" fmla="*/ 5 h 471"/>
                <a:gd name="T24" fmla="*/ 0 w 281"/>
                <a:gd name="T25" fmla="*/ 6 h 471"/>
                <a:gd name="T26" fmla="*/ 0 w 281"/>
                <a:gd name="T27" fmla="*/ 6 h 471"/>
                <a:gd name="T28" fmla="*/ 3 w 281"/>
                <a:gd name="T29" fmla="*/ 8 h 471"/>
                <a:gd name="T30" fmla="*/ 10 w 281"/>
                <a:gd name="T31" fmla="*/ 8 h 471"/>
                <a:gd name="T32" fmla="*/ 11 w 281"/>
                <a:gd name="T33" fmla="*/ 9 h 4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1"/>
                <a:gd name="T52" fmla="*/ 0 h 471"/>
                <a:gd name="T53" fmla="*/ 281 w 281"/>
                <a:gd name="T54" fmla="*/ 471 h 4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1" h="471">
                  <a:moveTo>
                    <a:pt x="280" y="0"/>
                  </a:moveTo>
                  <a:lnTo>
                    <a:pt x="240" y="10"/>
                  </a:lnTo>
                  <a:lnTo>
                    <a:pt x="203" y="24"/>
                  </a:lnTo>
                  <a:lnTo>
                    <a:pt x="167" y="41"/>
                  </a:lnTo>
                  <a:lnTo>
                    <a:pt x="136" y="62"/>
                  </a:lnTo>
                  <a:lnTo>
                    <a:pt x="106" y="86"/>
                  </a:lnTo>
                  <a:lnTo>
                    <a:pt x="81" y="113"/>
                  </a:lnTo>
                  <a:lnTo>
                    <a:pt x="58" y="144"/>
                  </a:lnTo>
                  <a:lnTo>
                    <a:pt x="39" y="175"/>
                  </a:lnTo>
                  <a:lnTo>
                    <a:pt x="23" y="209"/>
                  </a:lnTo>
                  <a:lnTo>
                    <a:pt x="11" y="244"/>
                  </a:lnTo>
                  <a:lnTo>
                    <a:pt x="2" y="281"/>
                  </a:lnTo>
                  <a:lnTo>
                    <a:pt x="0" y="318"/>
                  </a:lnTo>
                  <a:lnTo>
                    <a:pt x="0" y="356"/>
                  </a:lnTo>
                  <a:lnTo>
                    <a:pt x="3" y="394"/>
                  </a:lnTo>
                  <a:lnTo>
                    <a:pt x="13" y="432"/>
                  </a:lnTo>
                  <a:lnTo>
                    <a:pt x="28" y="470"/>
                  </a:lnTo>
                </a:path>
              </a:pathLst>
            </a:custGeom>
            <a:noFill/>
            <a:ln w="25400" cap="rnd">
              <a:solidFill>
                <a:srgbClr val="000000"/>
              </a:solidFill>
              <a:round/>
              <a:headEnd type="stealth" w="med" len="lg"/>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9813" name="Rectangle 50">
            <a:extLst>
              <a:ext uri="{FF2B5EF4-FFF2-40B4-BE49-F238E27FC236}">
                <a16:creationId xmlns:a16="http://schemas.microsoft.com/office/drawing/2014/main" id="{223D4FA2-678D-4B9D-9BCD-49CE68E7D8DF}"/>
              </a:ext>
            </a:extLst>
          </p:cNvPr>
          <p:cNvSpPr>
            <a:spLocks noChangeArrowheads="1"/>
          </p:cNvSpPr>
          <p:nvPr/>
        </p:nvSpPr>
        <p:spPr bwMode="auto">
          <a:xfrm>
            <a:off x="2301876" y="5824538"/>
            <a:ext cx="77517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defTabSz="457200">
              <a:defRPr sz="2800">
                <a:solidFill>
                  <a:schemeClr val="tx1"/>
                </a:solidFill>
                <a:latin typeface="Times New Roman" panose="02020603050405020304" pitchFamily="18" charset="0"/>
              </a:defRPr>
            </a:lvl1pPr>
            <a:lvl2pPr marL="742950" indent="-285750" algn="ctr" defTabSz="457200">
              <a:defRPr sz="2800">
                <a:solidFill>
                  <a:schemeClr val="tx1"/>
                </a:solidFill>
                <a:latin typeface="Times New Roman" panose="02020603050405020304" pitchFamily="18" charset="0"/>
              </a:defRPr>
            </a:lvl2pPr>
            <a:lvl3pPr marL="1143000" indent="-228600" algn="ctr" defTabSz="457200">
              <a:defRPr sz="2800">
                <a:solidFill>
                  <a:schemeClr val="tx1"/>
                </a:solidFill>
                <a:latin typeface="Times New Roman" panose="02020603050405020304" pitchFamily="18" charset="0"/>
              </a:defRPr>
            </a:lvl3pPr>
            <a:lvl4pPr marL="1600200" indent="-228600" algn="ctr" defTabSz="457200">
              <a:defRPr sz="2800">
                <a:solidFill>
                  <a:schemeClr val="tx1"/>
                </a:solidFill>
                <a:latin typeface="Times New Roman" panose="02020603050405020304" pitchFamily="18" charset="0"/>
              </a:defRPr>
            </a:lvl4pPr>
            <a:lvl5pPr marL="2057400" indent="-228600" algn="ctr" defTabSz="457200">
              <a:defRPr sz="2800">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a:solidFill>
                  <a:srgbClr val="000000"/>
                </a:solidFill>
                <a:latin typeface="Arial" panose="020B0604020202020204" pitchFamily="34" charset="0"/>
              </a:rPr>
              <a:t>From "Data Management  Maturity Model" Burton G. Parker, et. al., MITRE Software Engineering Center, McLean, Virginia July 1995; </a:t>
            </a:r>
            <a:br>
              <a:rPr lang="en-US" altLang="en-US" sz="1200">
                <a:solidFill>
                  <a:srgbClr val="000000"/>
                </a:solidFill>
                <a:latin typeface="Arial" panose="020B0604020202020204" pitchFamily="34" charset="0"/>
              </a:rPr>
            </a:br>
            <a:r>
              <a:rPr lang="en-US" altLang="en-US" sz="1200">
                <a:solidFill>
                  <a:srgbClr val="000000"/>
                </a:solidFill>
                <a:latin typeface="Arial" panose="020B0604020202020204" pitchFamily="34" charset="0"/>
              </a:rPr>
              <a:t>Parker, B., Enterprise-wide Data Management Process Maturity Framework, Handbook of Database Management, Auerbach, 1999</a:t>
            </a:r>
          </a:p>
        </p:txBody>
      </p:sp>
      <p:sp>
        <p:nvSpPr>
          <p:cNvPr id="119814" name="Rectangle 51">
            <a:extLst>
              <a:ext uri="{FF2B5EF4-FFF2-40B4-BE49-F238E27FC236}">
                <a16:creationId xmlns:a16="http://schemas.microsoft.com/office/drawing/2014/main" id="{71C8FFB9-AB51-4402-8A8C-9E49E1E4256D}"/>
              </a:ext>
            </a:extLst>
          </p:cNvPr>
          <p:cNvSpPr>
            <a:spLocks noGrp="1" noChangeArrowheads="1"/>
          </p:cNvSpPr>
          <p:nvPr>
            <p:ph type="title" idx="4294967295"/>
          </p:nvPr>
        </p:nvSpPr>
        <p:spPr>
          <a:xfrm>
            <a:off x="4191000" y="228600"/>
            <a:ext cx="6019800" cy="1143000"/>
          </a:xfrm>
        </p:spPr>
        <p:txBody>
          <a:bodyPr wrap="square" anchor="ctr" lIns="36576" rIns="36576" tIns="18288" bIns="18288">
            <a:normAutofit/>
          </a:bodyPr>
          <a:lstStyle/>
          <a:p>
            <a:r>
              <a:rPr lang="en-US" altLang="en-US"/>
              <a:t>Management’s Role</a:t>
            </a:r>
          </a:p>
        </p:txBody>
      </p:sp>
      <p:sp>
        <p:nvSpPr>
          <p:cNvPr id="2" name="Date Placeholder 1">
            <a:extLst>
              <a:ext uri="{FF2B5EF4-FFF2-40B4-BE49-F238E27FC236}">
                <a16:creationId xmlns:a16="http://schemas.microsoft.com/office/drawing/2014/main" id="{140A9B86-D997-49DE-A1AD-59BA61AE4B8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983F21AE-17F7-4E1B-9E6B-54385202E7D0}"/>
              </a:ext>
            </a:extLst>
          </p:cNvPr>
          <p:cNvSpPr>
            <a:spLocks noGrp="1"/>
          </p:cNvSpPr>
          <p:nvPr>
            <p:ph type="sldNum" sz="quarter" idx="12"/>
          </p:nvPr>
        </p:nvSpPr>
        <p:spPr/>
        <p:txBody>
          <a:bodyPr/>
          <a:lstStyle/>
          <a:p>
            <a:fld id="{71B7BAC7-FE87-40F6-AA24-4F4685D1B022}" type="slidenum">
              <a:rPr lang="en-US" smtClean="0"/>
              <a:t>49</a:t>
            </a:fld>
            <a:endParaRPr lang="en-US"/>
          </a:p>
        </p:txBody>
      </p:sp>
    </p:spTree>
    <p:extLst>
      <p:ext uri="{BB962C8B-B14F-4D97-AF65-F5344CB8AC3E}">
        <p14:creationId xmlns:p14="http://schemas.microsoft.com/office/powerpoint/2010/main" val="93064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0BDBEF12-D773-4DA0-A8CF-59B89DD0E860}"/>
              </a:ext>
            </a:extLst>
          </p:cNvPr>
          <p:cNvSpPr>
            <a:spLocks noGrp="1" noChangeArrowheads="1"/>
          </p:cNvSpPr>
          <p:nvPr>
            <p:ph type="title"/>
          </p:nvPr>
        </p:nvSpPr>
        <p:spPr/>
        <p:txBody>
          <a:bodyPr wrap="square" anchor="ctr" lIns="36576" rIns="36576" tIns="18288" bIns="18288">
            <a:normAutofit/>
          </a:bodyPr>
          <a:lstStyle/>
          <a:p>
            <a:r>
              <a:rPr lang="en-US" altLang="en-US"/>
              <a:t>Case Study</a:t>
            </a:r>
          </a:p>
        </p:txBody>
      </p:sp>
      <p:sp>
        <p:nvSpPr>
          <p:cNvPr id="121859" name="Content Placeholder 2">
            <a:extLst>
              <a:ext uri="{FF2B5EF4-FFF2-40B4-BE49-F238E27FC236}">
                <a16:creationId xmlns:a16="http://schemas.microsoft.com/office/drawing/2014/main" id="{33B04739-4314-4BB0-9DC4-8D4AD81D9B3F}"/>
              </a:ext>
            </a:extLst>
          </p:cNvPr>
          <p:cNvSpPr>
            <a:spLocks noGrp="1" noChangeArrowheads="1"/>
          </p:cNvSpPr>
          <p:nvPr>
            <p:ph idx="1"/>
          </p:nvPr>
        </p:nvSpPr>
        <p:spPr/>
        <p:txBody>
          <a:bodyPr/>
          <a:lstStyle/>
          <a:p>
            <a:r>
              <a:rPr lang="en-US" altLang="en-US"/>
              <a:t>This first case study will be both an individual and a team activity.  Use Case Study 1 for a rough assessment of your organizational project management maturity.  After completing the assessment discuss the results with your team.</a:t>
            </a:r>
          </a:p>
        </p:txBody>
      </p:sp>
      <p:sp>
        <p:nvSpPr>
          <p:cNvPr id="2" name="Date Placeholder 1">
            <a:extLst>
              <a:ext uri="{FF2B5EF4-FFF2-40B4-BE49-F238E27FC236}">
                <a16:creationId xmlns:a16="http://schemas.microsoft.com/office/drawing/2014/main" id="{D1C5CF56-01D3-42D3-BCA0-EE1A7D056E1E}"/>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1B74C61-A0B3-438F-9BC7-934DE4E492A0}"/>
              </a:ext>
            </a:extLst>
          </p:cNvPr>
          <p:cNvSpPr>
            <a:spLocks noGrp="1"/>
          </p:cNvSpPr>
          <p:nvPr>
            <p:ph type="sldNum" sz="quarter" idx="12"/>
          </p:nvPr>
        </p:nvSpPr>
        <p:spPr/>
        <p:txBody>
          <a:bodyPr/>
          <a:lstStyle/>
          <a:p>
            <a:fld id="{71B7BAC7-FE87-40F6-AA24-4F4685D1B022}" type="slidenum">
              <a:rPr lang="en-US" smtClean="0"/>
              <a:t>50</a:t>
            </a:fld>
            <a:endParaRPr lang="en-US" dirty="0"/>
          </a:p>
        </p:txBody>
      </p:sp>
    </p:spTree>
    <p:extLst>
      <p:ext uri="{BB962C8B-B14F-4D97-AF65-F5344CB8AC3E}">
        <p14:creationId xmlns:p14="http://schemas.microsoft.com/office/powerpoint/2010/main" val="246013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Oval 2">
            <a:extLst>
              <a:ext uri="{FF2B5EF4-FFF2-40B4-BE49-F238E27FC236}">
                <a16:creationId xmlns:a16="http://schemas.microsoft.com/office/drawing/2014/main" id="{83AD151F-5D18-4FFA-9F9D-792C1AD19533}"/>
              </a:ext>
            </a:extLst>
          </p:cNvPr>
          <p:cNvSpPr>
            <a:spLocks noChangeArrowheads="1"/>
          </p:cNvSpPr>
          <p:nvPr/>
        </p:nvSpPr>
        <p:spPr bwMode="auto">
          <a:xfrm>
            <a:off x="3276600" y="1219200"/>
            <a:ext cx="7086600" cy="5486400"/>
          </a:xfrm>
          <a:prstGeom prst="ellipse">
            <a:avLst/>
          </a:prstGeom>
          <a:solidFill>
            <a:srgbClr val="00CCFF"/>
          </a:solidFill>
          <a:ln w="38100">
            <a:solidFill>
              <a:schemeClr val="tx1"/>
            </a:solidFill>
            <a:round/>
            <a:headEnd type="none" w="sm" len="sm"/>
            <a:tailEnd type="none" w="sm" len="sm"/>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117764" name="Oval 3">
            <a:extLst>
              <a:ext uri="{FF2B5EF4-FFF2-40B4-BE49-F238E27FC236}">
                <a16:creationId xmlns:a16="http://schemas.microsoft.com/office/drawing/2014/main" id="{BAF295F0-6B7C-4AC1-8610-8AF8F2CE4C4F}"/>
              </a:ext>
            </a:extLst>
          </p:cNvPr>
          <p:cNvSpPr>
            <a:spLocks noChangeArrowheads="1"/>
          </p:cNvSpPr>
          <p:nvPr/>
        </p:nvSpPr>
        <p:spPr bwMode="auto">
          <a:xfrm>
            <a:off x="4114800" y="2590800"/>
            <a:ext cx="5867400" cy="3810000"/>
          </a:xfrm>
          <a:prstGeom prst="ellipse">
            <a:avLst/>
          </a:prstGeom>
          <a:solidFill>
            <a:srgbClr val="DDDDDD"/>
          </a:solidFill>
          <a:ln w="38100">
            <a:solidFill>
              <a:schemeClr val="tx1"/>
            </a:solidFill>
            <a:round/>
            <a:headEnd type="none" w="sm" len="sm"/>
            <a:tailEnd type="none" w="sm" len="sm"/>
          </a:ln>
        </p:spPr>
        <p:txBody>
          <a:bodyPr wrap="none" anchor="ct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eaLnBrk="1" hangingPunct="1"/>
            <a:endParaRPr lang="en-US" altLang="en-US" sz="2400"/>
          </a:p>
        </p:txBody>
      </p:sp>
      <p:sp>
        <p:nvSpPr>
          <p:cNvPr id="72708" name="Rectangle 4">
            <a:extLst>
              <a:ext uri="{FF2B5EF4-FFF2-40B4-BE49-F238E27FC236}">
                <a16:creationId xmlns:a16="http://schemas.microsoft.com/office/drawing/2014/main" id="{12CB5BFE-23C7-438D-9F48-F8AE780A336B}"/>
              </a:ext>
            </a:extLst>
          </p:cNvPr>
          <p:cNvSpPr>
            <a:spLocks noGrp="1" noChangeArrowheads="1"/>
          </p:cNvSpPr>
          <p:nvPr>
            <p:ph type="title" idx="4294967295"/>
          </p:nvPr>
        </p:nvSpPr>
        <p:spPr>
          <a:xfrm>
            <a:off x="2057400" y="304800"/>
            <a:ext cx="8229600" cy="914400"/>
          </a:xfrm>
        </p:spPr>
        <p:txBody>
          <a:bodyPr vert="horz" lIns="36576" tIns="18288" rIns="36576" bIns="18288" rtlCol="0" anchor="ctr" wrap="square">
            <a:normAutofit/>
          </a:bodyPr>
          <a:lstStyle/>
          <a:p>
            <a:pPr>
              <a:defRPr/>
            </a:pPr>
            <a:r>
              <a:rPr lang="en-US" sz="4800" b="1">
                <a:solidFill>
                  <a:srgbClr val="00CC00"/>
                </a:solidFill>
                <a:effectLst>
                  <a:outerShdw blurRad="38100" dist="38100" dir="2700000" algn="tl">
                    <a:srgbClr val="C0C0C0"/>
                  </a:outerShdw>
                </a:effectLst>
                <a:latin typeface="Verdana" pitchFamily="34" charset="0"/>
              </a:rPr>
              <a:t>Strategic Relationship</a:t>
            </a:r>
          </a:p>
        </p:txBody>
      </p:sp>
      <p:sp>
        <p:nvSpPr>
          <p:cNvPr id="72709" name="Oval 5">
            <a:extLst>
              <a:ext uri="{FF2B5EF4-FFF2-40B4-BE49-F238E27FC236}">
                <a16:creationId xmlns:a16="http://schemas.microsoft.com/office/drawing/2014/main" id="{B0787ACE-D972-4137-B085-6C26557A4364}"/>
              </a:ext>
            </a:extLst>
          </p:cNvPr>
          <p:cNvSpPr>
            <a:spLocks noChangeArrowheads="1"/>
          </p:cNvSpPr>
          <p:nvPr/>
        </p:nvSpPr>
        <p:spPr bwMode="auto">
          <a:xfrm>
            <a:off x="6477000" y="4038600"/>
            <a:ext cx="3048000" cy="1676400"/>
          </a:xfrm>
          <a:prstGeom prst="ellipse">
            <a:avLst/>
          </a:prstGeom>
          <a:solidFill>
            <a:schemeClr val="accent1"/>
          </a:solidFill>
          <a:ln w="12700">
            <a:solidFill>
              <a:schemeClr val="tx1"/>
            </a:solidFill>
            <a:round/>
            <a:headEnd type="none" w="sm" len="sm"/>
            <a:tailEnd type="none" w="sm" len="sm"/>
          </a:ln>
          <a:effectLst/>
        </p:spPr>
        <p:txBody>
          <a:bodyPr wrap="none" anchor="ctr"/>
          <a:lstStyle/>
          <a:p>
            <a:pPr algn="ctr">
              <a:defRPr/>
            </a:pPr>
            <a:r>
              <a:rPr lang="en-US" sz="3200">
                <a:solidFill>
                  <a:srgbClr val="0000FF"/>
                </a:solidFill>
                <a:effectLst>
                  <a:outerShdw blurRad="38100" dist="38100" dir="2700000" algn="tl">
                    <a:srgbClr val="000000"/>
                  </a:outerShdw>
                </a:effectLst>
                <a:latin typeface="Arial" charset="0"/>
              </a:rPr>
              <a:t>Company </a:t>
            </a:r>
          </a:p>
          <a:p>
            <a:pPr algn="ctr">
              <a:defRPr/>
            </a:pPr>
            <a:r>
              <a:rPr lang="en-US" sz="3200">
                <a:solidFill>
                  <a:srgbClr val="0000FF"/>
                </a:solidFill>
                <a:effectLst>
                  <a:outerShdw blurRad="38100" dist="38100" dir="2700000" algn="tl">
                    <a:srgbClr val="000000"/>
                  </a:outerShdw>
                </a:effectLst>
                <a:latin typeface="Arial" charset="0"/>
              </a:rPr>
              <a:t>Strategic </a:t>
            </a:r>
          </a:p>
          <a:p>
            <a:pPr algn="ctr">
              <a:defRPr/>
            </a:pPr>
            <a:r>
              <a:rPr lang="en-US" sz="3200">
                <a:solidFill>
                  <a:srgbClr val="0000FF"/>
                </a:solidFill>
                <a:effectLst>
                  <a:outerShdw blurRad="38100" dist="38100" dir="2700000" algn="tl">
                    <a:srgbClr val="000000"/>
                  </a:outerShdw>
                </a:effectLst>
                <a:latin typeface="Arial" charset="0"/>
              </a:rPr>
              <a:t>Objectives</a:t>
            </a:r>
          </a:p>
        </p:txBody>
      </p:sp>
      <p:sp>
        <p:nvSpPr>
          <p:cNvPr id="72710" name="Text Box 6">
            <a:extLst>
              <a:ext uri="{FF2B5EF4-FFF2-40B4-BE49-F238E27FC236}">
                <a16:creationId xmlns:a16="http://schemas.microsoft.com/office/drawing/2014/main" id="{79B83659-8D46-4DA0-8AA7-9407753A7F64}"/>
              </a:ext>
            </a:extLst>
          </p:cNvPr>
          <p:cNvSpPr txBox="1">
            <a:spLocks noChangeArrowheads="1"/>
          </p:cNvSpPr>
          <p:nvPr/>
        </p:nvSpPr>
        <p:spPr bwMode="auto">
          <a:xfrm>
            <a:off x="4648200" y="3124200"/>
            <a:ext cx="3505200" cy="369332"/>
          </a:xfrm>
          <a:prstGeom prst="rect">
            <a:avLst/>
          </a:prstGeom>
          <a:noFill/>
          <a:ln w="12700">
            <a:noFill/>
            <a:miter lim="800000"/>
            <a:headEnd type="none" w="sm" len="sm"/>
            <a:tailEnd type="none" w="sm" len="sm"/>
          </a:ln>
          <a:effectLst/>
        </p:spPr>
        <p:txBody>
          <a:bodyPr>
            <a:spAutoFit/>
          </a:bodyPr>
          <a:lstStyle/>
          <a:p>
            <a:pPr algn="ctr">
              <a:defRPr/>
            </a:pPr>
            <a:r>
              <a:rPr lang="en-US">
                <a:solidFill>
                  <a:srgbClr val="0000FF"/>
                </a:solidFill>
                <a:effectLst>
                  <a:outerShdw blurRad="38100" dist="38100" dir="2700000" algn="tl">
                    <a:srgbClr val="C0C0C0"/>
                  </a:outerShdw>
                </a:effectLst>
                <a:latin typeface="Arial" charset="0"/>
              </a:rPr>
              <a:t>Enterprise Project Management</a:t>
            </a:r>
          </a:p>
        </p:txBody>
      </p:sp>
      <p:sp>
        <p:nvSpPr>
          <p:cNvPr id="72711" name="Text Box 7">
            <a:extLst>
              <a:ext uri="{FF2B5EF4-FFF2-40B4-BE49-F238E27FC236}">
                <a16:creationId xmlns:a16="http://schemas.microsoft.com/office/drawing/2014/main" id="{597C53F6-0468-484C-96CB-578A496C4CF0}"/>
              </a:ext>
            </a:extLst>
          </p:cNvPr>
          <p:cNvSpPr txBox="1">
            <a:spLocks noChangeArrowheads="1"/>
          </p:cNvSpPr>
          <p:nvPr/>
        </p:nvSpPr>
        <p:spPr bwMode="auto">
          <a:xfrm>
            <a:off x="4343400" y="1752600"/>
            <a:ext cx="4495800" cy="369332"/>
          </a:xfrm>
          <a:prstGeom prst="rect">
            <a:avLst/>
          </a:prstGeom>
          <a:noFill/>
          <a:ln w="12700">
            <a:noFill/>
            <a:miter lim="800000"/>
            <a:headEnd type="none" w="sm" len="sm"/>
            <a:tailEnd type="none" w="sm" len="sm"/>
          </a:ln>
          <a:effectLst/>
        </p:spPr>
        <p:txBody>
          <a:bodyPr>
            <a:spAutoFit/>
          </a:bodyPr>
          <a:lstStyle/>
          <a:p>
            <a:pPr algn="ctr">
              <a:defRPr/>
            </a:pPr>
            <a:r>
              <a:rPr lang="en-US">
                <a:solidFill>
                  <a:srgbClr val="0000FF"/>
                </a:solidFill>
                <a:effectLst>
                  <a:outerShdw blurRad="38100" dist="38100" dir="2700000" algn="tl">
                    <a:srgbClr val="C0C0C0"/>
                  </a:outerShdw>
                </a:effectLst>
                <a:latin typeface="Arial" charset="0"/>
              </a:rPr>
              <a:t>Project Delivery Systems</a:t>
            </a:r>
          </a:p>
        </p:txBody>
      </p:sp>
      <p:sp>
        <p:nvSpPr>
          <p:cNvPr id="72712" name="Text Box 8">
            <a:extLst>
              <a:ext uri="{FF2B5EF4-FFF2-40B4-BE49-F238E27FC236}">
                <a16:creationId xmlns:a16="http://schemas.microsoft.com/office/drawing/2014/main" id="{8F459873-3F87-4850-BE48-6C12BB79D37D}"/>
              </a:ext>
            </a:extLst>
          </p:cNvPr>
          <p:cNvSpPr txBox="1">
            <a:spLocks noChangeArrowheads="1"/>
          </p:cNvSpPr>
          <p:nvPr/>
        </p:nvSpPr>
        <p:spPr bwMode="auto">
          <a:xfrm>
            <a:off x="1981200" y="1219201"/>
            <a:ext cx="2362200" cy="646331"/>
          </a:xfrm>
          <a:prstGeom prst="rect">
            <a:avLst/>
          </a:prstGeom>
          <a:noFill/>
          <a:ln w="12700">
            <a:noFill/>
            <a:miter lim="800000"/>
            <a:headEnd type="none" w="sm" len="sm"/>
            <a:tailEnd type="none" w="sm" len="sm"/>
          </a:ln>
          <a:effectLst/>
        </p:spPr>
        <p:txBody>
          <a:bodyPr>
            <a:spAutoFit/>
          </a:bodyPr>
          <a:lstStyle/>
          <a:p>
            <a:pPr algn="ctr">
              <a:defRPr/>
            </a:pPr>
            <a:r>
              <a:rPr lang="en-US" b="1">
                <a:solidFill>
                  <a:srgbClr val="BF3D6B"/>
                </a:solidFill>
                <a:effectLst>
                  <a:outerShdw blurRad="38100" dist="38100" dir="2700000" algn="tl">
                    <a:srgbClr val="C0C0C0"/>
                  </a:outerShdw>
                </a:effectLst>
                <a:latin typeface="Arial" charset="0"/>
              </a:rPr>
              <a:t>Strategic</a:t>
            </a:r>
          </a:p>
          <a:p>
            <a:pPr algn="ctr">
              <a:defRPr/>
            </a:pPr>
            <a:r>
              <a:rPr lang="en-US" b="1">
                <a:solidFill>
                  <a:srgbClr val="BF3D6B"/>
                </a:solidFill>
                <a:effectLst>
                  <a:outerShdw blurRad="38100" dist="38100" dir="2700000" algn="tl">
                    <a:srgbClr val="C0C0C0"/>
                  </a:outerShdw>
                </a:effectLst>
                <a:latin typeface="Arial" charset="0"/>
              </a:rPr>
              <a:t>Projects</a:t>
            </a:r>
          </a:p>
        </p:txBody>
      </p:sp>
      <p:sp>
        <p:nvSpPr>
          <p:cNvPr id="72713" name="Text Box 9">
            <a:extLst>
              <a:ext uri="{FF2B5EF4-FFF2-40B4-BE49-F238E27FC236}">
                <a16:creationId xmlns:a16="http://schemas.microsoft.com/office/drawing/2014/main" id="{04811EAA-ABF1-41CA-92D1-63AD228010EF}"/>
              </a:ext>
            </a:extLst>
          </p:cNvPr>
          <p:cNvSpPr txBox="1">
            <a:spLocks noChangeArrowheads="1"/>
          </p:cNvSpPr>
          <p:nvPr/>
        </p:nvSpPr>
        <p:spPr bwMode="auto">
          <a:xfrm>
            <a:off x="1752600" y="5486401"/>
            <a:ext cx="2362200" cy="646331"/>
          </a:xfrm>
          <a:prstGeom prst="rect">
            <a:avLst/>
          </a:prstGeom>
          <a:noFill/>
          <a:ln w="12700">
            <a:noFill/>
            <a:miter lim="800000"/>
            <a:headEnd type="none" w="sm" len="sm"/>
            <a:tailEnd type="none" w="sm" len="sm"/>
          </a:ln>
          <a:effectLst/>
        </p:spPr>
        <p:txBody>
          <a:bodyPr>
            <a:spAutoFit/>
          </a:bodyPr>
          <a:lstStyle/>
          <a:p>
            <a:pPr algn="ctr">
              <a:defRPr/>
            </a:pPr>
            <a:r>
              <a:rPr lang="en-US" b="1">
                <a:solidFill>
                  <a:srgbClr val="BF3D6B"/>
                </a:solidFill>
                <a:effectLst>
                  <a:outerShdw blurRad="38100" dist="38100" dir="2700000" algn="tl">
                    <a:srgbClr val="C0C0C0"/>
                  </a:outerShdw>
                </a:effectLst>
                <a:latin typeface="Arial" charset="0"/>
              </a:rPr>
              <a:t>Operational</a:t>
            </a:r>
          </a:p>
          <a:p>
            <a:pPr algn="ctr">
              <a:defRPr/>
            </a:pPr>
            <a:r>
              <a:rPr lang="en-US" b="1">
                <a:solidFill>
                  <a:srgbClr val="BF3D6B"/>
                </a:solidFill>
                <a:effectLst>
                  <a:outerShdw blurRad="38100" dist="38100" dir="2700000" algn="tl">
                    <a:srgbClr val="C0C0C0"/>
                  </a:outerShdw>
                </a:effectLst>
                <a:latin typeface="Arial" charset="0"/>
              </a:rPr>
              <a:t>Projects</a:t>
            </a:r>
          </a:p>
        </p:txBody>
      </p:sp>
      <p:sp>
        <p:nvSpPr>
          <p:cNvPr id="72714" name="Text Box 10">
            <a:extLst>
              <a:ext uri="{FF2B5EF4-FFF2-40B4-BE49-F238E27FC236}">
                <a16:creationId xmlns:a16="http://schemas.microsoft.com/office/drawing/2014/main" id="{4F87B94A-0ED3-46C1-93D2-12F3E16A004E}"/>
              </a:ext>
            </a:extLst>
          </p:cNvPr>
          <p:cNvSpPr txBox="1">
            <a:spLocks noChangeArrowheads="1"/>
          </p:cNvSpPr>
          <p:nvPr/>
        </p:nvSpPr>
        <p:spPr bwMode="auto">
          <a:xfrm>
            <a:off x="1524000" y="2286001"/>
            <a:ext cx="2362200" cy="646331"/>
          </a:xfrm>
          <a:prstGeom prst="rect">
            <a:avLst/>
          </a:prstGeom>
          <a:noFill/>
          <a:ln w="12700">
            <a:noFill/>
            <a:miter lim="800000"/>
            <a:headEnd type="none" w="sm" len="sm"/>
            <a:tailEnd type="none" w="sm" len="sm"/>
          </a:ln>
          <a:effectLst/>
        </p:spPr>
        <p:txBody>
          <a:bodyPr>
            <a:spAutoFit/>
          </a:bodyPr>
          <a:lstStyle/>
          <a:p>
            <a:pPr algn="ctr">
              <a:defRPr/>
            </a:pPr>
            <a:r>
              <a:rPr lang="en-US" b="1">
                <a:solidFill>
                  <a:srgbClr val="BF3D6B"/>
                </a:solidFill>
                <a:effectLst>
                  <a:outerShdw blurRad="38100" dist="38100" dir="2700000" algn="tl">
                    <a:srgbClr val="C0C0C0"/>
                  </a:outerShdw>
                </a:effectLst>
                <a:latin typeface="Arial" charset="0"/>
              </a:rPr>
              <a:t>Capital</a:t>
            </a:r>
          </a:p>
          <a:p>
            <a:pPr algn="ctr">
              <a:defRPr/>
            </a:pPr>
            <a:r>
              <a:rPr lang="en-US" b="1">
                <a:solidFill>
                  <a:srgbClr val="BF3D6B"/>
                </a:solidFill>
                <a:effectLst>
                  <a:outerShdw blurRad="38100" dist="38100" dir="2700000" algn="tl">
                    <a:srgbClr val="C0C0C0"/>
                  </a:outerShdw>
                </a:effectLst>
                <a:latin typeface="Arial" charset="0"/>
              </a:rPr>
              <a:t>Projects</a:t>
            </a:r>
          </a:p>
        </p:txBody>
      </p:sp>
      <p:sp>
        <p:nvSpPr>
          <p:cNvPr id="72715" name="Text Box 11">
            <a:extLst>
              <a:ext uri="{FF2B5EF4-FFF2-40B4-BE49-F238E27FC236}">
                <a16:creationId xmlns:a16="http://schemas.microsoft.com/office/drawing/2014/main" id="{C9315B43-774E-404B-A8C3-C3640713718F}"/>
              </a:ext>
            </a:extLst>
          </p:cNvPr>
          <p:cNvSpPr txBox="1">
            <a:spLocks noChangeArrowheads="1"/>
          </p:cNvSpPr>
          <p:nvPr/>
        </p:nvSpPr>
        <p:spPr bwMode="auto">
          <a:xfrm>
            <a:off x="1524000" y="4038601"/>
            <a:ext cx="1828800" cy="646331"/>
          </a:xfrm>
          <a:prstGeom prst="rect">
            <a:avLst/>
          </a:prstGeom>
          <a:noFill/>
          <a:ln w="12700">
            <a:noFill/>
            <a:miter lim="800000"/>
            <a:headEnd type="none" w="sm" len="sm"/>
            <a:tailEnd type="none" w="sm" len="sm"/>
          </a:ln>
          <a:effectLst/>
        </p:spPr>
        <p:txBody>
          <a:bodyPr>
            <a:spAutoFit/>
          </a:bodyPr>
          <a:lstStyle/>
          <a:p>
            <a:pPr algn="ctr">
              <a:defRPr/>
            </a:pPr>
            <a:r>
              <a:rPr lang="en-US" b="1">
                <a:solidFill>
                  <a:srgbClr val="BF3D6B"/>
                </a:solidFill>
                <a:effectLst>
                  <a:outerShdw blurRad="38100" dist="38100" dir="2700000" algn="tl">
                    <a:srgbClr val="C0C0C0"/>
                  </a:outerShdw>
                </a:effectLst>
                <a:latin typeface="Arial" charset="0"/>
              </a:rPr>
              <a:t>Product</a:t>
            </a:r>
          </a:p>
          <a:p>
            <a:pPr algn="ctr">
              <a:defRPr/>
            </a:pPr>
            <a:r>
              <a:rPr lang="en-US" b="1">
                <a:solidFill>
                  <a:srgbClr val="BF3D6B"/>
                </a:solidFill>
                <a:effectLst>
                  <a:outerShdw blurRad="38100" dist="38100" dir="2700000" algn="tl">
                    <a:srgbClr val="C0C0C0"/>
                  </a:outerShdw>
                </a:effectLst>
                <a:latin typeface="Arial" charset="0"/>
              </a:rPr>
              <a:t>Projects</a:t>
            </a:r>
          </a:p>
        </p:txBody>
      </p:sp>
      <p:sp>
        <p:nvSpPr>
          <p:cNvPr id="2" name="Date Placeholder 1">
            <a:extLst>
              <a:ext uri="{FF2B5EF4-FFF2-40B4-BE49-F238E27FC236}">
                <a16:creationId xmlns:a16="http://schemas.microsoft.com/office/drawing/2014/main" id="{7A89DCC2-9735-4977-AF45-11A5DF008681}"/>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70BFC90-EAF2-4FD8-AEA5-F1F6E827FD56}"/>
              </a:ext>
            </a:extLst>
          </p:cNvPr>
          <p:cNvSpPr>
            <a:spLocks noGrp="1"/>
          </p:cNvSpPr>
          <p:nvPr>
            <p:ph type="sldNum" sz="quarter" idx="12"/>
          </p:nvPr>
        </p:nvSpPr>
        <p:spPr/>
        <p:txBody>
          <a:bodyPr/>
          <a:lstStyle/>
          <a:p>
            <a:fld id="{71B7BAC7-FE87-40F6-AA24-4F4685D1B022}" type="slidenum">
              <a:rPr lang="en-US" smtClean="0"/>
              <a:t>51</a:t>
            </a:fld>
            <a:endParaRPr lang="en-US"/>
          </a:p>
        </p:txBody>
      </p:sp>
    </p:spTree>
    <p:extLst>
      <p:ext uri="{BB962C8B-B14F-4D97-AF65-F5344CB8AC3E}">
        <p14:creationId xmlns:p14="http://schemas.microsoft.com/office/powerpoint/2010/main" val="429398235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a:extLst>
              <a:ext uri="{FF2B5EF4-FFF2-40B4-BE49-F238E27FC236}">
                <a16:creationId xmlns:a16="http://schemas.microsoft.com/office/drawing/2014/main" id="{3B377E26-FDF4-4695-9ACA-F2C1BA6E520A}"/>
              </a:ext>
            </a:extLst>
          </p:cNvPr>
          <p:cNvSpPr>
            <a:spLocks noGrp="1" noChangeArrowheads="1"/>
          </p:cNvSpPr>
          <p:nvPr>
            <p:ph type="title"/>
          </p:nvPr>
        </p:nvSpPr>
        <p:spPr/>
        <p:txBody>
          <a:bodyPr wrap="square" anchor="ctr" lIns="36576" rIns="36576" tIns="18288" bIns="18288">
            <a:normAutofit/>
          </a:bodyPr>
          <a:lstStyle/>
          <a:p>
            <a:r>
              <a:rPr lang="en-US" altLang="en-US"/>
              <a:t>Overall Maturity</a:t>
            </a:r>
          </a:p>
        </p:txBody>
      </p:sp>
      <p:graphicFrame>
        <p:nvGraphicFramePr>
          <p:cNvPr id="122883" name="Content Placeholder 11">
            <a:extLst>
              <a:ext uri="{FF2B5EF4-FFF2-40B4-BE49-F238E27FC236}">
                <a16:creationId xmlns:a16="http://schemas.microsoft.com/office/drawing/2014/main" id="{09857880-6252-4B1D-8676-97C838B2D5A1}"/>
              </a:ext>
            </a:extLst>
          </p:cNvPr>
          <p:cNvGraphicFramePr>
            <a:graphicFrameLocks noGrp="1"/>
          </p:cNvGraphicFramePr>
          <p:nvPr>
            <p:ph idx="1"/>
          </p:nvPr>
        </p:nvGraphicFramePr>
        <p:xfrm>
          <a:off x="2159000" y="1930400"/>
          <a:ext cx="7874000" cy="4216400"/>
        </p:xfrm>
        <a:graphic>
          <a:graphicData uri="http://schemas.openxmlformats.org/presentationml/2006/ole">
            <mc:AlternateContent xmlns:mc="http://schemas.openxmlformats.org/markup-compatibility/2006">
              <mc:Choice xmlns:v="urn:schemas-microsoft-com:vml" Requires="v">
                <p:oleObj spid="_x0000_s2052" name="Chart" r:id="rId3" imgW="7876715" imgH="4224894" progId="Excel.Chart.8">
                  <p:embed/>
                </p:oleObj>
              </mc:Choice>
              <mc:Fallback>
                <p:oleObj name="Chart" r:id="rId3" imgW="7876715" imgH="4224894" progId="Excel.Chart.8">
                  <p:embed/>
                  <p:pic>
                    <p:nvPicPr>
                      <p:cNvPr id="122883" name="Content Placeholder 11">
                        <a:extLst>
                          <a:ext uri="{FF2B5EF4-FFF2-40B4-BE49-F238E27FC236}">
                            <a16:creationId xmlns:a16="http://schemas.microsoft.com/office/drawing/2014/main" id="{09857880-6252-4B1D-8676-97C838B2D5A1}"/>
                          </a:ext>
                        </a:extLst>
                      </p:cNvPr>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0" y="1930400"/>
                        <a:ext cx="7874000" cy="4216400"/>
                      </a:xfrm>
                      <a:prstGeom prst="rect">
                        <a:avLst/>
                      </a:prstGeom>
                    </p:spPr>
                  </p:pic>
                </p:oleObj>
              </mc:Fallback>
            </mc:AlternateContent>
          </a:graphicData>
        </a:graphic>
      </p:graphicFrame>
      <p:sp>
        <p:nvSpPr>
          <p:cNvPr id="122885" name="TextBox 12">
            <a:extLst>
              <a:ext uri="{FF2B5EF4-FFF2-40B4-BE49-F238E27FC236}">
                <a16:creationId xmlns:a16="http://schemas.microsoft.com/office/drawing/2014/main" id="{B294FDC8-ABB3-4895-AEEA-B1DF584229E2}"/>
              </a:ext>
            </a:extLst>
          </p:cNvPr>
          <p:cNvSpPr txBox="1">
            <a:spLocks noChangeArrowheads="1"/>
          </p:cNvSpPr>
          <p:nvPr/>
        </p:nvSpPr>
        <p:spPr bwMode="auto">
          <a:xfrm>
            <a:off x="6553200" y="6213476"/>
            <a:ext cx="2819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a:t>“Kwak and Ibbs: “</a:t>
            </a:r>
            <a:r>
              <a:rPr lang="en-US" altLang="en-US" sz="1100"/>
              <a:t>Project Management Maturity: An Industry Benchmark”</a:t>
            </a:r>
          </a:p>
        </p:txBody>
      </p:sp>
      <p:sp>
        <p:nvSpPr>
          <p:cNvPr id="2" name="Date Placeholder 1">
            <a:extLst>
              <a:ext uri="{FF2B5EF4-FFF2-40B4-BE49-F238E27FC236}">
                <a16:creationId xmlns:a16="http://schemas.microsoft.com/office/drawing/2014/main" id="{088933A1-66A6-4693-A7F5-36970AF44904}"/>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A065847-998F-4FC7-B41C-FEE8635B1787}"/>
              </a:ext>
            </a:extLst>
          </p:cNvPr>
          <p:cNvSpPr>
            <a:spLocks noGrp="1"/>
          </p:cNvSpPr>
          <p:nvPr>
            <p:ph type="sldNum" sz="quarter" idx="12"/>
          </p:nvPr>
        </p:nvSpPr>
        <p:spPr/>
        <p:txBody>
          <a:bodyPr/>
          <a:lstStyle/>
          <a:p>
            <a:fld id="{71B7BAC7-FE87-40F6-AA24-4F4685D1B022}" type="slidenum">
              <a:rPr lang="en-US" smtClean="0"/>
              <a:t>52</a:t>
            </a:fld>
            <a:endParaRPr lang="en-US" dirty="0"/>
          </a:p>
        </p:txBody>
      </p:sp>
    </p:spTree>
    <p:extLst>
      <p:ext uri="{BB962C8B-B14F-4D97-AF65-F5344CB8AC3E}">
        <p14:creationId xmlns:p14="http://schemas.microsoft.com/office/powerpoint/2010/main" val="83875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a:extLst>
              <a:ext uri="{FF2B5EF4-FFF2-40B4-BE49-F238E27FC236}">
                <a16:creationId xmlns:a16="http://schemas.microsoft.com/office/drawing/2014/main" id="{30052019-A5A5-4926-9D2A-A3C5123A68B4}"/>
              </a:ext>
            </a:extLst>
          </p:cNvPr>
          <p:cNvSpPr>
            <a:spLocks noGrp="1" noChangeArrowheads="1"/>
          </p:cNvSpPr>
          <p:nvPr>
            <p:ph type="title"/>
          </p:nvPr>
        </p:nvSpPr>
        <p:spPr/>
        <p:txBody>
          <a:bodyPr wrap="square" anchor="ctr" lIns="36576" rIns="36576" tIns="18288" bIns="18288">
            <a:normAutofit/>
          </a:bodyPr>
          <a:lstStyle/>
          <a:p>
            <a:r>
              <a:rPr lang="en-US" altLang="en-US"/>
              <a:t>Different Industries – Different Maturities</a:t>
            </a:r>
          </a:p>
        </p:txBody>
      </p:sp>
      <p:sp>
        <p:nvSpPr>
          <p:cNvPr id="123907" name="Content Placeholder 2">
            <a:extLst>
              <a:ext uri="{FF2B5EF4-FFF2-40B4-BE49-F238E27FC236}">
                <a16:creationId xmlns:a16="http://schemas.microsoft.com/office/drawing/2014/main" id="{0C37E076-5DB0-4D40-BDD6-1BD5A2524823}"/>
              </a:ext>
            </a:extLst>
          </p:cNvPr>
          <p:cNvSpPr>
            <a:spLocks noGrp="1" noChangeArrowheads="1"/>
          </p:cNvSpPr>
          <p:nvPr>
            <p:ph idx="1"/>
          </p:nvPr>
        </p:nvSpPr>
        <p:spPr/>
        <p:txBody>
          <a:bodyPr/>
          <a:lstStyle/>
          <a:p>
            <a:r>
              <a:rPr lang="en-US" altLang="en-US"/>
              <a:t>Most advanced:</a:t>
            </a:r>
          </a:p>
          <a:p>
            <a:pPr lvl="1"/>
            <a:r>
              <a:rPr lang="en-US" altLang="en-US"/>
              <a:t>Engineering and construction</a:t>
            </a:r>
          </a:p>
          <a:p>
            <a:pPr lvl="1"/>
            <a:r>
              <a:rPr lang="en-US" altLang="en-US"/>
              <a:t>Hi-Tech Manufacturing</a:t>
            </a:r>
          </a:p>
          <a:p>
            <a:pPr lvl="1"/>
            <a:r>
              <a:rPr lang="en-US" altLang="en-US"/>
              <a:t>Telecommunications</a:t>
            </a:r>
          </a:p>
          <a:p>
            <a:pPr lvl="1"/>
            <a:r>
              <a:rPr lang="en-US" altLang="en-US"/>
              <a:t>Defense Industries</a:t>
            </a:r>
          </a:p>
        </p:txBody>
      </p:sp>
      <p:pic>
        <p:nvPicPr>
          <p:cNvPr id="123909" name="Picture 4">
            <a:extLst>
              <a:ext uri="{FF2B5EF4-FFF2-40B4-BE49-F238E27FC236}">
                <a16:creationId xmlns:a16="http://schemas.microsoft.com/office/drawing/2014/main" id="{B2D7F28C-8D32-4D4A-9E61-EF162F474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7814" y="3276600"/>
            <a:ext cx="33178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1C488B1F-47D7-410C-BD9A-32B34375209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7E181D8-3EF8-4771-95AB-CE14F4356CCA}"/>
              </a:ext>
            </a:extLst>
          </p:cNvPr>
          <p:cNvSpPr>
            <a:spLocks noGrp="1"/>
          </p:cNvSpPr>
          <p:nvPr>
            <p:ph type="sldNum" sz="quarter" idx="12"/>
          </p:nvPr>
        </p:nvSpPr>
        <p:spPr/>
        <p:txBody>
          <a:bodyPr/>
          <a:lstStyle/>
          <a:p>
            <a:fld id="{71B7BAC7-FE87-40F6-AA24-4F4685D1B022}" type="slidenum">
              <a:rPr lang="en-US" smtClean="0"/>
              <a:t>53</a:t>
            </a:fld>
            <a:endParaRPr lang="en-US" dirty="0"/>
          </a:p>
        </p:txBody>
      </p:sp>
    </p:spTree>
    <p:extLst>
      <p:ext uri="{BB962C8B-B14F-4D97-AF65-F5344CB8AC3E}">
        <p14:creationId xmlns:p14="http://schemas.microsoft.com/office/powerpoint/2010/main" val="276646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a:extLst>
              <a:ext uri="{FF2B5EF4-FFF2-40B4-BE49-F238E27FC236}">
                <a16:creationId xmlns:a16="http://schemas.microsoft.com/office/drawing/2014/main" id="{92015629-2985-49DC-81BC-AAF3088696AA}"/>
              </a:ext>
            </a:extLst>
          </p:cNvPr>
          <p:cNvSpPr>
            <a:spLocks noGrp="1" noChangeArrowheads="1"/>
          </p:cNvSpPr>
          <p:nvPr>
            <p:ph type="title"/>
          </p:nvPr>
        </p:nvSpPr>
        <p:spPr/>
        <p:txBody>
          <a:bodyPr wrap="square" anchor="ctr" lIns="36576" rIns="36576" tIns="18288" bIns="18288">
            <a:normAutofit/>
          </a:bodyPr>
          <a:lstStyle/>
          <a:p>
            <a:r>
              <a:rPr lang="en-US" altLang="en-US"/>
              <a:t>Using Maturity Models</a:t>
            </a:r>
            <a:br>
              <a:rPr lang="en-US" altLang="en-US"/>
            </a:br>
            <a:endParaRPr lang="en-US" altLang="en-US"/>
          </a:p>
        </p:txBody>
      </p:sp>
      <p:sp>
        <p:nvSpPr>
          <p:cNvPr id="124931" name="Content Placeholder 2">
            <a:extLst>
              <a:ext uri="{FF2B5EF4-FFF2-40B4-BE49-F238E27FC236}">
                <a16:creationId xmlns:a16="http://schemas.microsoft.com/office/drawing/2014/main" id="{E15B1BC8-E3D3-4023-AEAA-116FB8EB1703}"/>
              </a:ext>
            </a:extLst>
          </p:cNvPr>
          <p:cNvSpPr>
            <a:spLocks noGrp="1" noChangeArrowheads="1"/>
          </p:cNvSpPr>
          <p:nvPr>
            <p:ph idx="1"/>
          </p:nvPr>
        </p:nvSpPr>
        <p:spPr/>
        <p:txBody>
          <a:bodyPr/>
          <a:lstStyle/>
          <a:p>
            <a:r>
              <a:rPr lang="en-US" altLang="en-US"/>
              <a:t>Understanding of current process management</a:t>
            </a:r>
          </a:p>
          <a:p>
            <a:r>
              <a:rPr lang="en-US" altLang="en-US"/>
              <a:t>Effective diagnosis of maturity levels</a:t>
            </a:r>
          </a:p>
          <a:p>
            <a:r>
              <a:rPr lang="en-US" altLang="en-US"/>
              <a:t>Portfolio and Project Complexity</a:t>
            </a:r>
          </a:p>
          <a:p>
            <a:r>
              <a:rPr lang="en-US" altLang="en-US"/>
              <a:t>Organizational commitment of time and resources</a:t>
            </a:r>
          </a:p>
          <a:p>
            <a:r>
              <a:rPr lang="en-US" altLang="en-US"/>
              <a:t>Support for knowledge management and transfer</a:t>
            </a:r>
          </a:p>
          <a:p>
            <a:endParaRPr lang="en-US" altLang="en-US"/>
          </a:p>
          <a:p>
            <a:endParaRPr lang="en-US" altLang="en-US"/>
          </a:p>
        </p:txBody>
      </p:sp>
      <p:sp>
        <p:nvSpPr>
          <p:cNvPr id="2" name="Date Placeholder 1">
            <a:extLst>
              <a:ext uri="{FF2B5EF4-FFF2-40B4-BE49-F238E27FC236}">
                <a16:creationId xmlns:a16="http://schemas.microsoft.com/office/drawing/2014/main" id="{15571A2F-EB16-4AE7-9505-EDF678F9CCC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1848480-CD4F-46D4-8C57-BE2EF2A10D6C}"/>
              </a:ext>
            </a:extLst>
          </p:cNvPr>
          <p:cNvSpPr>
            <a:spLocks noGrp="1"/>
          </p:cNvSpPr>
          <p:nvPr>
            <p:ph type="sldNum" sz="quarter" idx="12"/>
          </p:nvPr>
        </p:nvSpPr>
        <p:spPr/>
        <p:txBody>
          <a:bodyPr/>
          <a:lstStyle/>
          <a:p>
            <a:fld id="{71B7BAC7-FE87-40F6-AA24-4F4685D1B022}" type="slidenum">
              <a:rPr lang="en-US" smtClean="0"/>
              <a:t>54</a:t>
            </a:fld>
            <a:endParaRPr lang="en-US" dirty="0"/>
          </a:p>
        </p:txBody>
      </p:sp>
    </p:spTree>
    <p:extLst>
      <p:ext uri="{BB962C8B-B14F-4D97-AF65-F5344CB8AC3E}">
        <p14:creationId xmlns:p14="http://schemas.microsoft.com/office/powerpoint/2010/main" val="365396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645CF97C-C393-4758-AD7A-2777ED76CFA2}"/>
              </a:ext>
            </a:extLst>
          </p:cNvPr>
          <p:cNvSpPr>
            <a:spLocks noGrp="1" noChangeArrowheads="1"/>
          </p:cNvSpPr>
          <p:nvPr>
            <p:ph type="title"/>
          </p:nvPr>
        </p:nvSpPr>
        <p:spPr>
          <a:xfrm>
            <a:off x="4251960" y="320040"/>
            <a:ext cx="6949440" cy="1097280"/>
          </a:xfrm>
        </p:spPr>
        <p:txBody>
          <a:bodyPr wrap="square" anchor="ctr" lIns="36576" rIns="36576" tIns="18288" bIns="18288">
            <a:normAutofit/>
          </a:bodyPr>
          <a:lstStyle/>
          <a:p>
            <a:r>
              <a:rPr lang="en-US" altLang="en-US"/>
              <a:t>Effective Project Management Costs</a:t>
            </a:r>
          </a:p>
        </p:txBody>
      </p:sp>
      <p:graphicFrame>
        <p:nvGraphicFramePr>
          <p:cNvPr id="5" name="Content Placeholder 4">
            <a:extLst>
              <a:ext uri="{FF2B5EF4-FFF2-40B4-BE49-F238E27FC236}">
                <a16:creationId xmlns:a16="http://schemas.microsoft.com/office/drawing/2014/main" id="{BE910CAF-74DF-4470-9DA4-5DD86027E8EF}"/>
              </a:ext>
            </a:extLst>
          </p:cNvPr>
          <p:cNvGraphicFramePr>
            <a:graphicFrameLocks noGrp="1"/>
          </p:cNvGraphicFramePr>
          <p:nvPr>
            <p:ph idx="1"/>
          </p:nvPr>
        </p:nvGraphicFramePr>
        <p:xfrm>
          <a:off x="2209800" y="2190751"/>
          <a:ext cx="7772400" cy="2494033"/>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639999">
                <a:tc>
                  <a:txBody>
                    <a:bodyPr/>
                    <a:lstStyle/>
                    <a:p>
                      <a:r>
                        <a:rPr lang="en-US" sz="1800" dirty="0"/>
                        <a:t>PM Cost as Percentage of</a:t>
                      </a:r>
                      <a:r>
                        <a:rPr lang="en-US" sz="1800" baseline="0" dirty="0"/>
                        <a:t> Total Project Cost</a:t>
                      </a:r>
                      <a:endParaRPr lang="en-US" sz="1800" dirty="0"/>
                    </a:p>
                  </a:txBody>
                  <a:tcPr marT="45714" marB="45714">
                    <a:solidFill>
                      <a:schemeClr val="accent2">
                        <a:lumMod val="75000"/>
                      </a:schemeClr>
                    </a:solidFill>
                  </a:tcPr>
                </a:tc>
                <a:tc>
                  <a:txBody>
                    <a:bodyPr/>
                    <a:lstStyle/>
                    <a:p>
                      <a:pPr algn="ctr"/>
                      <a:r>
                        <a:rPr lang="en-US" sz="1800" dirty="0"/>
                        <a:t>Percentage of Companies Reporting This</a:t>
                      </a:r>
                      <a:r>
                        <a:rPr lang="en-US" sz="1800" baseline="0" dirty="0"/>
                        <a:t> Level of Cost</a:t>
                      </a:r>
                      <a:endParaRPr lang="en-US" sz="1800" dirty="0"/>
                    </a:p>
                  </a:txBody>
                  <a:tcPr marT="45714" marB="45714">
                    <a:solidFill>
                      <a:schemeClr val="accent2">
                        <a:lumMod val="75000"/>
                      </a:schemeClr>
                    </a:solidFill>
                  </a:tcPr>
                </a:tc>
                <a:extLst>
                  <a:ext uri="{0D108BD9-81ED-4DB2-BD59-A6C34878D82A}">
                    <a16:rowId xmlns:a16="http://schemas.microsoft.com/office/drawing/2014/main" val="10000"/>
                  </a:ext>
                </a:extLst>
              </a:tr>
              <a:tr h="370793">
                <a:tc>
                  <a:txBody>
                    <a:bodyPr/>
                    <a:lstStyle/>
                    <a:p>
                      <a:r>
                        <a:rPr lang="en-US" sz="1800" dirty="0"/>
                        <a:t>0-1%</a:t>
                      </a:r>
                    </a:p>
                  </a:txBody>
                  <a:tcPr marT="45714" marB="45714"/>
                </a:tc>
                <a:tc>
                  <a:txBody>
                    <a:bodyPr/>
                    <a:lstStyle/>
                    <a:p>
                      <a:r>
                        <a:rPr lang="en-US" sz="1800" dirty="0"/>
                        <a:t>15%</a:t>
                      </a:r>
                    </a:p>
                  </a:txBody>
                  <a:tcPr marT="45714" marB="45714"/>
                </a:tc>
                <a:extLst>
                  <a:ext uri="{0D108BD9-81ED-4DB2-BD59-A6C34878D82A}">
                    <a16:rowId xmlns:a16="http://schemas.microsoft.com/office/drawing/2014/main" val="10001"/>
                  </a:ext>
                </a:extLst>
              </a:tr>
              <a:tr h="370793">
                <a:tc>
                  <a:txBody>
                    <a:bodyPr/>
                    <a:lstStyle/>
                    <a:p>
                      <a:r>
                        <a:rPr lang="en-US" sz="1800" dirty="0"/>
                        <a:t>1.1 to 3%</a:t>
                      </a:r>
                    </a:p>
                  </a:txBody>
                  <a:tcPr marT="45714" marB="45714"/>
                </a:tc>
                <a:tc>
                  <a:txBody>
                    <a:bodyPr/>
                    <a:lstStyle/>
                    <a:p>
                      <a:r>
                        <a:rPr lang="en-US" sz="1800" dirty="0"/>
                        <a:t>25%</a:t>
                      </a:r>
                    </a:p>
                  </a:txBody>
                  <a:tcPr marT="45714" marB="45714"/>
                </a:tc>
                <a:extLst>
                  <a:ext uri="{0D108BD9-81ED-4DB2-BD59-A6C34878D82A}">
                    <a16:rowId xmlns:a16="http://schemas.microsoft.com/office/drawing/2014/main" val="10002"/>
                  </a:ext>
                </a:extLst>
              </a:tr>
              <a:tr h="370793">
                <a:tc>
                  <a:txBody>
                    <a:bodyPr/>
                    <a:lstStyle/>
                    <a:p>
                      <a:r>
                        <a:rPr lang="en-US" sz="1800" dirty="0"/>
                        <a:t>3.1 TO 6%</a:t>
                      </a:r>
                    </a:p>
                  </a:txBody>
                  <a:tcPr marT="45714" marB="45714"/>
                </a:tc>
                <a:tc>
                  <a:txBody>
                    <a:bodyPr/>
                    <a:lstStyle/>
                    <a:p>
                      <a:r>
                        <a:rPr lang="en-US" sz="1800" dirty="0"/>
                        <a:t>25%</a:t>
                      </a:r>
                    </a:p>
                  </a:txBody>
                  <a:tcPr marT="45714" marB="45714"/>
                </a:tc>
                <a:extLst>
                  <a:ext uri="{0D108BD9-81ED-4DB2-BD59-A6C34878D82A}">
                    <a16:rowId xmlns:a16="http://schemas.microsoft.com/office/drawing/2014/main" val="10003"/>
                  </a:ext>
                </a:extLst>
              </a:tr>
              <a:tr h="370793">
                <a:tc>
                  <a:txBody>
                    <a:bodyPr/>
                    <a:lstStyle/>
                    <a:p>
                      <a:r>
                        <a:rPr lang="en-US" sz="1800" dirty="0"/>
                        <a:t>6.1 to 10% </a:t>
                      </a:r>
                    </a:p>
                  </a:txBody>
                  <a:tcPr marT="45714" marB="45714"/>
                </a:tc>
                <a:tc>
                  <a:txBody>
                    <a:bodyPr/>
                    <a:lstStyle/>
                    <a:p>
                      <a:r>
                        <a:rPr lang="en-US" sz="1800" dirty="0"/>
                        <a:t>15%</a:t>
                      </a:r>
                    </a:p>
                  </a:txBody>
                  <a:tcPr marT="45714" marB="45714"/>
                </a:tc>
                <a:extLst>
                  <a:ext uri="{0D108BD9-81ED-4DB2-BD59-A6C34878D82A}">
                    <a16:rowId xmlns:a16="http://schemas.microsoft.com/office/drawing/2014/main" val="10004"/>
                  </a:ext>
                </a:extLst>
              </a:tr>
              <a:tr h="370793">
                <a:tc>
                  <a:txBody>
                    <a:bodyPr/>
                    <a:lstStyle/>
                    <a:p>
                      <a:r>
                        <a:rPr lang="en-US" sz="1800" dirty="0"/>
                        <a:t>Above 10%</a:t>
                      </a:r>
                    </a:p>
                  </a:txBody>
                  <a:tcPr marT="45714" marB="45714"/>
                </a:tc>
                <a:tc>
                  <a:txBody>
                    <a:bodyPr/>
                    <a:lstStyle/>
                    <a:p>
                      <a:r>
                        <a:rPr lang="en-US" sz="1800" dirty="0"/>
                        <a:t>20%</a:t>
                      </a:r>
                    </a:p>
                  </a:txBody>
                  <a:tcPr marT="45714" marB="45714"/>
                </a:tc>
                <a:extLst>
                  <a:ext uri="{0D108BD9-81ED-4DB2-BD59-A6C34878D82A}">
                    <a16:rowId xmlns:a16="http://schemas.microsoft.com/office/drawing/2014/main" val="10005"/>
                  </a:ext>
                </a:extLst>
              </a:tr>
            </a:tbl>
          </a:graphicData>
        </a:graphic>
      </p:graphicFrame>
      <p:sp>
        <p:nvSpPr>
          <p:cNvPr id="125979" name="TextBox 5">
            <a:extLst>
              <a:ext uri="{FF2B5EF4-FFF2-40B4-BE49-F238E27FC236}">
                <a16:creationId xmlns:a16="http://schemas.microsoft.com/office/drawing/2014/main" id="{87498198-CCA5-4507-A5C0-1DDFB1AF8694}"/>
              </a:ext>
            </a:extLst>
          </p:cNvPr>
          <p:cNvSpPr txBox="1">
            <a:spLocks noChangeArrowheads="1"/>
          </p:cNvSpPr>
          <p:nvPr/>
        </p:nvSpPr>
        <p:spPr bwMode="auto">
          <a:xfrm>
            <a:off x="6926264" y="6324600"/>
            <a:ext cx="25225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600"/>
              <a:t>Ibbs: “Assessing Project Maturity</a:t>
            </a:r>
          </a:p>
        </p:txBody>
      </p:sp>
      <p:sp>
        <p:nvSpPr>
          <p:cNvPr id="125980" name="TextBox 6">
            <a:extLst>
              <a:ext uri="{FF2B5EF4-FFF2-40B4-BE49-F238E27FC236}">
                <a16:creationId xmlns:a16="http://schemas.microsoft.com/office/drawing/2014/main" id="{B8066B75-E60F-43A6-9C71-6C0D21A8CF79}"/>
              </a:ext>
            </a:extLst>
          </p:cNvPr>
          <p:cNvSpPr txBox="1">
            <a:spLocks noChangeArrowheads="1"/>
          </p:cNvSpPr>
          <p:nvPr/>
        </p:nvSpPr>
        <p:spPr bwMode="auto">
          <a:xfrm>
            <a:off x="2362200" y="5029200"/>
            <a:ext cx="746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gn="ctr">
              <a:defRPr sz="2800">
                <a:solidFill>
                  <a:schemeClr val="tx1"/>
                </a:solidFill>
                <a:latin typeface="Times New Roman" panose="02020603050405020304" pitchFamily="18" charset="0"/>
              </a:defRPr>
            </a:lvl1pPr>
            <a:lvl2pPr marL="742950" indent="-285750" algn="ctr">
              <a:defRPr sz="2800">
                <a:solidFill>
                  <a:schemeClr val="tx1"/>
                </a:solidFill>
                <a:latin typeface="Times New Roman" panose="02020603050405020304" pitchFamily="18" charset="0"/>
              </a:defRPr>
            </a:lvl2pPr>
            <a:lvl3pPr marL="1143000" indent="-228600" algn="ctr">
              <a:defRPr sz="2800">
                <a:solidFill>
                  <a:schemeClr val="tx1"/>
                </a:solidFill>
                <a:latin typeface="Times New Roman" panose="02020603050405020304" pitchFamily="18" charset="0"/>
              </a:defRPr>
            </a:lvl3pPr>
            <a:lvl4pPr marL="1600200" indent="-228600" algn="ctr">
              <a:defRPr sz="2800">
                <a:solidFill>
                  <a:schemeClr val="tx1"/>
                </a:solidFill>
                <a:latin typeface="Times New Roman" panose="02020603050405020304" pitchFamily="18" charset="0"/>
              </a:defRPr>
            </a:lvl4pPr>
            <a:lvl5pPr marL="2057400" indent="-228600" algn="ctr">
              <a:defRPr sz="2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800">
                <a:solidFill>
                  <a:schemeClr val="tx1"/>
                </a:solidFill>
                <a:latin typeface="Times New Roman" panose="02020603050405020304" pitchFamily="18" charset="0"/>
              </a:defRPr>
            </a:lvl9pPr>
          </a:lstStyle>
          <a:p>
            <a:pPr algn="l">
              <a:buFont typeface="Arial" panose="020B0604020202020204" pitchFamily="34" charset="0"/>
              <a:buChar char="•"/>
            </a:pPr>
            <a:r>
              <a:rPr lang="en-US" altLang="en-US" sz="2400"/>
              <a:t>For organizations averaging level 3 project maturity</a:t>
            </a:r>
          </a:p>
          <a:p>
            <a:pPr algn="l">
              <a:buFont typeface="Arial" panose="020B0604020202020204" pitchFamily="34" charset="0"/>
              <a:buChar char="•"/>
            </a:pPr>
            <a:r>
              <a:rPr lang="en-US" altLang="en-US" sz="2400"/>
              <a:t>Generally higher in Engineering and Construction Projects </a:t>
            </a:r>
          </a:p>
        </p:txBody>
      </p:sp>
      <p:pic>
        <p:nvPicPr>
          <p:cNvPr id="125981" name="Picture 7">
            <a:extLst>
              <a:ext uri="{FF2B5EF4-FFF2-40B4-BE49-F238E27FC236}">
                <a16:creationId xmlns:a16="http://schemas.microsoft.com/office/drawing/2014/main" id="{92CEA21D-5231-4985-9268-2C9BFB5CC0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0639"/>
            <a:ext cx="2576513"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B9D64AAB-CEA2-44D3-AD2C-122DC3DBF3C2}"/>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62B541A1-13B3-410E-BAE2-E379DE0FA069}"/>
              </a:ext>
            </a:extLst>
          </p:cNvPr>
          <p:cNvSpPr>
            <a:spLocks noGrp="1"/>
          </p:cNvSpPr>
          <p:nvPr>
            <p:ph type="sldNum" sz="quarter" idx="12"/>
          </p:nvPr>
        </p:nvSpPr>
        <p:spPr/>
        <p:txBody>
          <a:bodyPr/>
          <a:lstStyle/>
          <a:p>
            <a:fld id="{71B7BAC7-FE87-40F6-AA24-4F4685D1B022}" type="slidenum">
              <a:rPr lang="en-US" smtClean="0"/>
              <a:t>55</a:t>
            </a:fld>
            <a:endParaRPr lang="en-US" dirty="0"/>
          </a:p>
        </p:txBody>
      </p:sp>
    </p:spTree>
    <p:extLst>
      <p:ext uri="{BB962C8B-B14F-4D97-AF65-F5344CB8AC3E}">
        <p14:creationId xmlns:p14="http://schemas.microsoft.com/office/powerpoint/2010/main" val="2262653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Cloud skipper design slides.potx" id="{E8493412-85DD-4641-9E8A-937B29FD6AA2}" vid="{77E91E09-5010-404D-ADF4-B79FA46D7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2.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DD01B8-816B-49B7-8C81-03AB51D87C54}">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TM10001104[[fn=Feathered]]</Template>
  <TotalTime>19</TotalTime>
  <Words>5015</Words>
  <Application>Microsoft Office PowerPoint</Application>
  <PresentationFormat>Widescreen</PresentationFormat>
  <Paragraphs>833</Paragraphs>
  <Slides>55</Slides>
  <Notes>36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7" baseType="lpstr">
      <vt:lpstr>Arial</vt:lpstr>
      <vt:lpstr>Calibri</vt:lpstr>
      <vt:lpstr>Cambria</vt:lpstr>
      <vt:lpstr>Comic Sans MS</vt:lpstr>
      <vt:lpstr>Courier New</vt:lpstr>
      <vt:lpstr>Impact</vt:lpstr>
      <vt:lpstr>Symbol</vt:lpstr>
      <vt:lpstr>Times New Roman</vt:lpstr>
      <vt:lpstr>Verdana</vt:lpstr>
      <vt:lpstr>Wingdings</vt:lpstr>
      <vt:lpstr>Cloud skipper design template</vt:lpstr>
      <vt:lpstr>Chart</vt:lpstr>
      <vt:lpstr>Strategic Project and Risk Management</vt:lpstr>
      <vt:lpstr>Dr. Richard Scudder</vt:lpstr>
      <vt:lpstr>Today’s Agenda</vt:lpstr>
      <vt:lpstr>Tomorrow’s Agenda</vt:lpstr>
      <vt:lpstr>Strategic Project and Risk Management</vt:lpstr>
      <vt:lpstr>Competitive Trends</vt:lpstr>
      <vt:lpstr>Project Chaos</vt:lpstr>
      <vt:lpstr>Project Chaos  Over the Years</vt:lpstr>
      <vt:lpstr>Project Failure</vt:lpstr>
      <vt:lpstr>Failure Criteria</vt:lpstr>
      <vt:lpstr>Traditional Project Management</vt:lpstr>
      <vt:lpstr>Traditional Project Management</vt:lpstr>
      <vt:lpstr>Traditional Project Management</vt:lpstr>
      <vt:lpstr>EFFECTIVE PROCESS MANAGEMENT IS CRITICAL</vt:lpstr>
      <vt:lpstr>PowerPoint Presentation</vt:lpstr>
      <vt:lpstr>Getting to a Global Strategy</vt:lpstr>
      <vt:lpstr>Know What Value You Bring</vt:lpstr>
      <vt:lpstr>Strategy</vt:lpstr>
      <vt:lpstr>Strategy and PPM</vt:lpstr>
      <vt:lpstr>Portfolio Support</vt:lpstr>
      <vt:lpstr>Measurement</vt:lpstr>
      <vt:lpstr>Strategic PM Roadmap</vt:lpstr>
      <vt:lpstr>The Process Focused Organization</vt:lpstr>
      <vt:lpstr>Strategy Alignment</vt:lpstr>
      <vt:lpstr>Organizational Performance</vt:lpstr>
      <vt:lpstr>People and Organizational Performance</vt:lpstr>
      <vt:lpstr>Dynamic Alignment</vt:lpstr>
      <vt:lpstr>Facts: Alignment </vt:lpstr>
      <vt:lpstr>Closing the Performance Gap: Organizational Alignment &amp; Engagement</vt:lpstr>
      <vt:lpstr>Career Best &amp; Worst Exercise</vt:lpstr>
      <vt:lpstr>Key Tools to Link Strategy and Projects</vt:lpstr>
      <vt:lpstr>PowerPoint Presentation</vt:lpstr>
      <vt:lpstr>PowerPoint Presentation</vt:lpstr>
      <vt:lpstr>The Case for Using a Maturity Model</vt:lpstr>
      <vt:lpstr>PM Maturity vs. Crisis Management</vt:lpstr>
      <vt:lpstr>Why are Maturity Models so popular?</vt:lpstr>
      <vt:lpstr>Capability Maturity Model (CMM)</vt:lpstr>
      <vt:lpstr>PowerPoint Presentation</vt:lpstr>
      <vt:lpstr>PowerPoint Presentation</vt:lpstr>
      <vt:lpstr>PowerPoint Presentation</vt:lpstr>
      <vt:lpstr>PowerPoint Presentation</vt:lpstr>
      <vt:lpstr>PowerPoint Presentation</vt:lpstr>
      <vt:lpstr>Project Maturity Models</vt:lpstr>
      <vt:lpstr>What works?</vt:lpstr>
      <vt:lpstr>PowerPoint Presentation</vt:lpstr>
      <vt:lpstr>Other Maturity Models</vt:lpstr>
      <vt:lpstr>PMI’s OPM3</vt:lpstr>
      <vt:lpstr>PMI OPM3</vt:lpstr>
      <vt:lpstr>Management’s Role</vt:lpstr>
      <vt:lpstr>Case Study</vt:lpstr>
      <vt:lpstr>Strategic Relationship</vt:lpstr>
      <vt:lpstr>Overall Maturity</vt:lpstr>
      <vt:lpstr>Different Industries – Different Maturities</vt:lpstr>
      <vt:lpstr>Using Maturity Models </vt:lpstr>
      <vt:lpstr>Effective Project Management Costs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richard scudder</dc:creator>
  <cp:lastModifiedBy>richard scudder</cp:lastModifiedBy>
  <cp:revision>6</cp:revision>
  <dcterms:created xsi:type="dcterms:W3CDTF">2018-07-27T18:18:36Z</dcterms:created>
  <dcterms:modified xsi:type="dcterms:W3CDTF">2018-07-27T19:06:02Z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